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Lst>
  <p:notesMasterIdLst>
    <p:notesMasterId r:id="rId22"/>
  </p:notesMasterIdLst>
  <p:handoutMasterIdLst>
    <p:handoutMasterId r:id="rId23"/>
  </p:handoutMasterIdLst>
  <p:sldIdLst>
    <p:sldId id="308" r:id="rId5"/>
    <p:sldId id="310" r:id="rId6"/>
    <p:sldId id="311" r:id="rId7"/>
    <p:sldId id="312" r:id="rId8"/>
    <p:sldId id="313" r:id="rId9"/>
    <p:sldId id="314" r:id="rId10"/>
    <p:sldId id="317" r:id="rId11"/>
    <p:sldId id="315" r:id="rId12"/>
    <p:sldId id="316" r:id="rId13"/>
    <p:sldId id="318" r:id="rId14"/>
    <p:sldId id="319" r:id="rId15"/>
    <p:sldId id="320" r:id="rId16"/>
    <p:sldId id="321" r:id="rId17"/>
    <p:sldId id="322" r:id="rId18"/>
    <p:sldId id="323" r:id="rId19"/>
    <p:sldId id="324" r:id="rId20"/>
    <p:sldId id="330"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4127" autoAdjust="0"/>
  </p:normalViewPr>
  <p:slideViewPr>
    <p:cSldViewPr snapToGrid="0">
      <p:cViewPr varScale="1">
        <p:scale>
          <a:sx n="75" d="100"/>
          <a:sy n="75" d="100"/>
        </p:scale>
        <p:origin x="-96" y="-168"/>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Cumulative Effect</a:t>
            </a:r>
          </a:p>
        </c:rich>
      </c:tx>
      <c:layout/>
      <c:overlay val="0"/>
    </c:title>
    <c:autoTitleDeleted val="0"/>
    <c:plotArea>
      <c:layout/>
      <c:lineChart>
        <c:grouping val="standard"/>
        <c:varyColors val="0"/>
        <c:ser>
          <c:idx val="0"/>
          <c:order val="0"/>
          <c:tx>
            <c:strRef>
              <c:f>'pSkip PreAA1'!$B$6</c:f>
              <c:strCache>
                <c:ptCount val="1"/>
                <c:pt idx="0">
                  <c:v>Cumulative Effect</c:v>
                </c:pt>
              </c:strCache>
            </c:strRef>
          </c:tx>
          <c:trendline>
            <c:spPr>
              <a:ln w="50800">
                <a:solidFill>
                  <a:srgbClr val="00B050"/>
                </a:solidFill>
                <a:prstDash val="sysDot"/>
              </a:ln>
            </c:spPr>
            <c:trendlineType val="linear"/>
            <c:forward val="2"/>
            <c:dispRSqr val="0"/>
            <c:dispEq val="0"/>
          </c:trendline>
          <c:errBars>
            <c:errDir val="y"/>
            <c:errBarType val="both"/>
            <c:errValType val="cust"/>
            <c:noEndCap val="0"/>
            <c:plus>
              <c:numRef>
                <c:f>'pSkip PreAA1'!$D$7:$D$13</c:f>
                <c:numCache>
                  <c:formatCode>General</c:formatCode>
                  <c:ptCount val="7"/>
                  <c:pt idx="0">
                    <c:v>6.1999999999999998E-3</c:v>
                  </c:pt>
                  <c:pt idx="1">
                    <c:v>4.7000000000000002E-3</c:v>
                  </c:pt>
                  <c:pt idx="2">
                    <c:v>4.0000000000000001E-3</c:v>
                  </c:pt>
                  <c:pt idx="3">
                    <c:v>3.5999999999999999E-3</c:v>
                  </c:pt>
                  <c:pt idx="4">
                    <c:v>3.4999999999999996E-3</c:v>
                  </c:pt>
                  <c:pt idx="5">
                    <c:v>3.3E-3</c:v>
                  </c:pt>
                  <c:pt idx="6">
                    <c:v>3.1000000000000003E-3</c:v>
                  </c:pt>
                </c:numCache>
              </c:numRef>
            </c:plus>
            <c:minus>
              <c:numRef>
                <c:f>'pSkip PreAA1'!$C$7:$C$13</c:f>
                <c:numCache>
                  <c:formatCode>General</c:formatCode>
                  <c:ptCount val="7"/>
                  <c:pt idx="0">
                    <c:v>6.0999999999999995E-3</c:v>
                  </c:pt>
                  <c:pt idx="1">
                    <c:v>4.5999999999999999E-3</c:v>
                  </c:pt>
                  <c:pt idx="2">
                    <c:v>4.0000000000000001E-3</c:v>
                  </c:pt>
                  <c:pt idx="3">
                    <c:v>3.7000000000000002E-3</c:v>
                  </c:pt>
                  <c:pt idx="4">
                    <c:v>3.3999999999999994E-3</c:v>
                  </c:pt>
                  <c:pt idx="5">
                    <c:v>3.3E-3</c:v>
                  </c:pt>
                  <c:pt idx="6">
                    <c:v>3.0999999999999999E-3</c:v>
                  </c:pt>
                </c:numCache>
              </c:numRef>
            </c:minus>
          </c:errBars>
          <c:cat>
            <c:numRef>
              <c:f>'pSkip PreAA1'!$A$7:$A$10</c:f>
              <c:numCache>
                <c:formatCode>m/d/yyyy</c:formatCode>
                <c:ptCount val="4"/>
                <c:pt idx="0">
                  <c:v>40785</c:v>
                </c:pt>
                <c:pt idx="1">
                  <c:v>40786</c:v>
                </c:pt>
                <c:pt idx="2">
                  <c:v>40787</c:v>
                </c:pt>
                <c:pt idx="3">
                  <c:v>40788</c:v>
                </c:pt>
              </c:numCache>
            </c:numRef>
          </c:cat>
          <c:val>
            <c:numRef>
              <c:f>'pSkip PreAA1'!$B$7:$B$10</c:f>
              <c:numCache>
                <c:formatCode>0.00%</c:formatCode>
                <c:ptCount val="4"/>
                <c:pt idx="0">
                  <c:v>-5.4999999999999997E-3</c:v>
                </c:pt>
                <c:pt idx="1">
                  <c:v>-3.8E-3</c:v>
                </c:pt>
                <c:pt idx="2">
                  <c:v>-2.0999999999999999E-3</c:v>
                </c:pt>
                <c:pt idx="3">
                  <c:v>-1.2999999999999999E-3</c:v>
                </c:pt>
              </c:numCache>
            </c:numRef>
          </c:val>
          <c:smooth val="0"/>
        </c:ser>
        <c:dLbls>
          <c:showLegendKey val="0"/>
          <c:showVal val="0"/>
          <c:showCatName val="0"/>
          <c:showSerName val="0"/>
          <c:showPercent val="0"/>
          <c:showBubbleSize val="0"/>
        </c:dLbls>
        <c:marker val="1"/>
        <c:smooth val="0"/>
        <c:axId val="42699392"/>
        <c:axId val="43864448"/>
      </c:lineChart>
      <c:dateAx>
        <c:axId val="42699392"/>
        <c:scaling>
          <c:orientation val="minMax"/>
          <c:max val="40790"/>
        </c:scaling>
        <c:delete val="0"/>
        <c:axPos val="b"/>
        <c:numFmt formatCode="m/d/yyyy" sourceLinked="1"/>
        <c:majorTickMark val="none"/>
        <c:minorTickMark val="none"/>
        <c:tickLblPos val="low"/>
        <c:txPr>
          <a:bodyPr rot="5400000" vert="horz"/>
          <a:lstStyle/>
          <a:p>
            <a:pPr>
              <a:defRPr/>
            </a:pPr>
            <a:endParaRPr lang="en-US"/>
          </a:p>
        </c:txPr>
        <c:crossAx val="43864448"/>
        <c:crosses val="autoZero"/>
        <c:auto val="1"/>
        <c:lblOffset val="100"/>
        <c:baseTimeUnit val="days"/>
      </c:dateAx>
      <c:valAx>
        <c:axId val="43864448"/>
        <c:scaling>
          <c:orientation val="minMax"/>
          <c:min val="-1.2000000000000002E-2"/>
        </c:scaling>
        <c:delete val="0"/>
        <c:axPos val="l"/>
        <c:majorGridlines/>
        <c:numFmt formatCode="0.00%" sourceLinked="1"/>
        <c:majorTickMark val="out"/>
        <c:minorTickMark val="none"/>
        <c:tickLblPos val="nextTo"/>
        <c:crossAx val="42699392"/>
        <c:crosses val="autoZero"/>
        <c:crossBetween val="between"/>
        <c:majorUnit val="4.000000000000001E-3"/>
      </c:valAx>
    </c:plotArea>
    <c:plotVisOnly val="1"/>
    <c:dispBlanksAs val="gap"/>
    <c:showDLblsOverMax val="0"/>
  </c:chart>
  <c:txPr>
    <a:bodyPr/>
    <a:lstStyle/>
    <a:p>
      <a:pPr>
        <a:defRPr sz="12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Sheet1!$C$3</c:f>
              <c:strCache>
                <c:ptCount val="1"/>
                <c:pt idx="0">
                  <c:v>95% bound</c:v>
                </c:pt>
              </c:strCache>
            </c:strRef>
          </c:tx>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Sheet1!$C$4:$C$24</c:f>
              <c:numCache>
                <c:formatCode>0.00%</c:formatCode>
                <c:ptCount val="21"/>
                <c:pt idx="0">
                  <c:v>6.3245553203367579E-3</c:v>
                </c:pt>
                <c:pt idx="1">
                  <c:v>4.4721359549995798E-3</c:v>
                </c:pt>
                <c:pt idx="2">
                  <c:v>3.6514837167011074E-3</c:v>
                </c:pt>
                <c:pt idx="3">
                  <c:v>3.162277660168379E-3</c:v>
                </c:pt>
                <c:pt idx="4">
                  <c:v>2.8284271247461901E-3</c:v>
                </c:pt>
                <c:pt idx="5">
                  <c:v>2.5819888974716113E-3</c:v>
                </c:pt>
                <c:pt idx="6">
                  <c:v>2.3904572186687874E-3</c:v>
                </c:pt>
                <c:pt idx="7">
                  <c:v>2.2360679774997899E-3</c:v>
                </c:pt>
                <c:pt idx="8">
                  <c:v>2.1081851067789193E-3</c:v>
                </c:pt>
                <c:pt idx="9">
                  <c:v>2E-3</c:v>
                </c:pt>
                <c:pt idx="10">
                  <c:v>1.9069251784911846E-3</c:v>
                </c:pt>
                <c:pt idx="11">
                  <c:v>1.8257418583505537E-3</c:v>
                </c:pt>
                <c:pt idx="12">
                  <c:v>1.7541160386140584E-3</c:v>
                </c:pt>
                <c:pt idx="13">
                  <c:v>1.6903085094570332E-3</c:v>
                </c:pt>
                <c:pt idx="14">
                  <c:v>1.6329931618554521E-3</c:v>
                </c:pt>
                <c:pt idx="15">
                  <c:v>1.5811388300841895E-3</c:v>
                </c:pt>
                <c:pt idx="16">
                  <c:v>1.5339299776947408E-3</c:v>
                </c:pt>
                <c:pt idx="17">
                  <c:v>1.4907119849998597E-3</c:v>
                </c:pt>
                <c:pt idx="18">
                  <c:v>1.4509525002200235E-3</c:v>
                </c:pt>
                <c:pt idx="19">
                  <c:v>1.414213562373095E-3</c:v>
                </c:pt>
                <c:pt idx="20">
                  <c:v>1.3801311186847083E-3</c:v>
                </c:pt>
              </c:numCache>
            </c:numRef>
          </c:yVal>
          <c:smooth val="1"/>
        </c:ser>
        <c:ser>
          <c:idx val="1"/>
          <c:order val="1"/>
          <c:tx>
            <c:strRef>
              <c:f>Sheet1!$D$3</c:f>
              <c:strCache>
                <c:ptCount val="1"/>
                <c:pt idx="0">
                  <c:v>95% lower</c:v>
                </c:pt>
              </c:strCache>
            </c:strRef>
          </c:tx>
          <c:spPr>
            <a:ln>
              <a:solidFill>
                <a:schemeClr val="accent1"/>
              </a:solidFill>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Sheet1!$D$4:$D$24</c:f>
              <c:numCache>
                <c:formatCode>0.00%</c:formatCode>
                <c:ptCount val="21"/>
                <c:pt idx="0">
                  <c:v>-6.3245553203367579E-3</c:v>
                </c:pt>
                <c:pt idx="1">
                  <c:v>-4.4721359549995798E-3</c:v>
                </c:pt>
                <c:pt idx="2">
                  <c:v>-3.6514837167011074E-3</c:v>
                </c:pt>
                <c:pt idx="3">
                  <c:v>-3.162277660168379E-3</c:v>
                </c:pt>
                <c:pt idx="4">
                  <c:v>-2.8284271247461901E-3</c:v>
                </c:pt>
                <c:pt idx="5">
                  <c:v>-2.5819888974716113E-3</c:v>
                </c:pt>
                <c:pt idx="6">
                  <c:v>-2.3904572186687874E-3</c:v>
                </c:pt>
                <c:pt idx="7">
                  <c:v>-2.2360679774997899E-3</c:v>
                </c:pt>
                <c:pt idx="8">
                  <c:v>-2.1081851067789193E-3</c:v>
                </c:pt>
                <c:pt idx="9">
                  <c:v>-2E-3</c:v>
                </c:pt>
                <c:pt idx="10">
                  <c:v>-1.9069251784911846E-3</c:v>
                </c:pt>
                <c:pt idx="11">
                  <c:v>-1.8257418583505537E-3</c:v>
                </c:pt>
                <c:pt idx="12">
                  <c:v>-1.7541160386140584E-3</c:v>
                </c:pt>
                <c:pt idx="13">
                  <c:v>-1.6903085094570332E-3</c:v>
                </c:pt>
                <c:pt idx="14">
                  <c:v>-1.6329931618554521E-3</c:v>
                </c:pt>
                <c:pt idx="15">
                  <c:v>-1.5811388300841895E-3</c:v>
                </c:pt>
                <c:pt idx="16">
                  <c:v>-1.5339299776947408E-3</c:v>
                </c:pt>
                <c:pt idx="17">
                  <c:v>-1.4907119849998597E-3</c:v>
                </c:pt>
                <c:pt idx="18">
                  <c:v>-1.4509525002200235E-3</c:v>
                </c:pt>
                <c:pt idx="19">
                  <c:v>-1.414213562373095E-3</c:v>
                </c:pt>
                <c:pt idx="20">
                  <c:v>-1.3801311186847083E-3</c:v>
                </c:pt>
              </c:numCache>
            </c:numRef>
          </c:yVal>
          <c:smooth val="1"/>
        </c:ser>
        <c:ser>
          <c:idx val="2"/>
          <c:order val="2"/>
          <c:tx>
            <c:strRef>
              <c:f>Sheet1!$E$3</c:f>
              <c:strCache>
                <c:ptCount val="1"/>
                <c:pt idx="0">
                  <c:v>21-day bound</c:v>
                </c:pt>
              </c:strCache>
            </c:strRef>
          </c:tx>
          <c:spPr>
            <a:ln w="38100">
              <a:solidFill>
                <a:srgbClr val="00B050"/>
              </a:solidFill>
              <a:prstDash val="sysDot"/>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Sheet1!$E$4:$E$24</c:f>
              <c:numCache>
                <c:formatCode>0.00%</c:formatCode>
                <c:ptCount val="21"/>
                <c:pt idx="0">
                  <c:v>1.3801311186847083E-3</c:v>
                </c:pt>
                <c:pt idx="1">
                  <c:v>1.3801311186847083E-3</c:v>
                </c:pt>
                <c:pt idx="2">
                  <c:v>1.3801311186847083E-3</c:v>
                </c:pt>
                <c:pt idx="3">
                  <c:v>1.3801311186847083E-3</c:v>
                </c:pt>
                <c:pt idx="4">
                  <c:v>1.3801311186847083E-3</c:v>
                </c:pt>
                <c:pt idx="5">
                  <c:v>1.3801311186847083E-3</c:v>
                </c:pt>
                <c:pt idx="6">
                  <c:v>1.3801311186847083E-3</c:v>
                </c:pt>
                <c:pt idx="7">
                  <c:v>1.3801311186847083E-3</c:v>
                </c:pt>
                <c:pt idx="8">
                  <c:v>1.3801311186847083E-3</c:v>
                </c:pt>
                <c:pt idx="9">
                  <c:v>1.3801311186847083E-3</c:v>
                </c:pt>
                <c:pt idx="10">
                  <c:v>1.3801311186847083E-3</c:v>
                </c:pt>
                <c:pt idx="11">
                  <c:v>1.3801311186847083E-3</c:v>
                </c:pt>
                <c:pt idx="12">
                  <c:v>1.3801311186847083E-3</c:v>
                </c:pt>
                <c:pt idx="13">
                  <c:v>1.3801311186847083E-3</c:v>
                </c:pt>
                <c:pt idx="14">
                  <c:v>1.3801311186847083E-3</c:v>
                </c:pt>
                <c:pt idx="15">
                  <c:v>1.3801311186847083E-3</c:v>
                </c:pt>
                <c:pt idx="16">
                  <c:v>1.3801311186847083E-3</c:v>
                </c:pt>
                <c:pt idx="17">
                  <c:v>1.3801311186847083E-3</c:v>
                </c:pt>
                <c:pt idx="18">
                  <c:v>1.3801311186847083E-3</c:v>
                </c:pt>
                <c:pt idx="19">
                  <c:v>1.3801311186847083E-3</c:v>
                </c:pt>
                <c:pt idx="20">
                  <c:v>1.3801311186847083E-3</c:v>
                </c:pt>
              </c:numCache>
            </c:numRef>
          </c:yVal>
          <c:smooth val="1"/>
        </c:ser>
        <c:ser>
          <c:idx val="3"/>
          <c:order val="3"/>
          <c:tx>
            <c:strRef>
              <c:f>Sheet1!$F$3</c:f>
              <c:strCache>
                <c:ptCount val="1"/>
                <c:pt idx="0">
                  <c:v>21-day lower</c:v>
                </c:pt>
              </c:strCache>
            </c:strRef>
          </c:tx>
          <c:spPr>
            <a:ln w="44450">
              <a:solidFill>
                <a:srgbClr val="00B050"/>
              </a:solidFill>
              <a:prstDash val="sysDot"/>
            </a:ln>
          </c:spPr>
          <c:marker>
            <c:symbol val="none"/>
          </c:marker>
          <c:xVal>
            <c:numRef>
              <c:f>Sheet1!$B$4:$B$24</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Sheet1!$F$4:$F$24</c:f>
              <c:numCache>
                <c:formatCode>0.00%</c:formatCode>
                <c:ptCount val="21"/>
                <c:pt idx="0">
                  <c:v>-1.3801311186847083E-3</c:v>
                </c:pt>
                <c:pt idx="1">
                  <c:v>-1.3801311186847083E-3</c:v>
                </c:pt>
                <c:pt idx="2">
                  <c:v>-1.3801311186847083E-3</c:v>
                </c:pt>
                <c:pt idx="3">
                  <c:v>-1.3801311186847083E-3</c:v>
                </c:pt>
                <c:pt idx="4">
                  <c:v>-1.3801311186847083E-3</c:v>
                </c:pt>
                <c:pt idx="5">
                  <c:v>-1.3801311186847083E-3</c:v>
                </c:pt>
                <c:pt idx="6">
                  <c:v>-1.3801311186847083E-3</c:v>
                </c:pt>
                <c:pt idx="7">
                  <c:v>-1.3801311186847083E-3</c:v>
                </c:pt>
                <c:pt idx="8">
                  <c:v>-1.3801311186847083E-3</c:v>
                </c:pt>
                <c:pt idx="9">
                  <c:v>-1.3801311186847083E-3</c:v>
                </c:pt>
                <c:pt idx="10">
                  <c:v>-1.3801311186847083E-3</c:v>
                </c:pt>
                <c:pt idx="11">
                  <c:v>-1.3801311186847083E-3</c:v>
                </c:pt>
                <c:pt idx="12">
                  <c:v>-1.3801311186847083E-3</c:v>
                </c:pt>
                <c:pt idx="13">
                  <c:v>-1.3801311186847083E-3</c:v>
                </c:pt>
                <c:pt idx="14">
                  <c:v>-1.3801311186847083E-3</c:v>
                </c:pt>
                <c:pt idx="15">
                  <c:v>-1.3801311186847083E-3</c:v>
                </c:pt>
                <c:pt idx="16">
                  <c:v>-1.3801311186847083E-3</c:v>
                </c:pt>
                <c:pt idx="17">
                  <c:v>-1.3801311186847083E-3</c:v>
                </c:pt>
                <c:pt idx="18">
                  <c:v>-1.3801311186847083E-3</c:v>
                </c:pt>
                <c:pt idx="19">
                  <c:v>-1.3801311186847083E-3</c:v>
                </c:pt>
                <c:pt idx="20">
                  <c:v>-1.3801311186847083E-3</c:v>
                </c:pt>
              </c:numCache>
            </c:numRef>
          </c:yVal>
          <c:smooth val="1"/>
        </c:ser>
        <c:dLbls>
          <c:showLegendKey val="0"/>
          <c:showVal val="0"/>
          <c:showCatName val="0"/>
          <c:showSerName val="0"/>
          <c:showPercent val="0"/>
          <c:showBubbleSize val="0"/>
        </c:dLbls>
        <c:axId val="47266432"/>
        <c:axId val="47272704"/>
      </c:scatterChart>
      <c:valAx>
        <c:axId val="47266432"/>
        <c:scaling>
          <c:orientation val="minMax"/>
          <c:max val="21"/>
          <c:min val="0"/>
        </c:scaling>
        <c:delete val="0"/>
        <c:axPos val="b"/>
        <c:title>
          <c:tx>
            <c:rich>
              <a:bodyPr/>
              <a:lstStyle/>
              <a:p>
                <a:pPr>
                  <a:defRPr/>
                </a:pPr>
                <a:r>
                  <a:rPr lang="en-US"/>
                  <a:t>Experiment Days</a:t>
                </a:r>
              </a:p>
            </c:rich>
          </c:tx>
          <c:layout/>
          <c:overlay val="0"/>
        </c:title>
        <c:numFmt formatCode="General" sourceLinked="1"/>
        <c:majorTickMark val="out"/>
        <c:minorTickMark val="none"/>
        <c:tickLblPos val="nextTo"/>
        <c:crossAx val="47272704"/>
        <c:crosses val="autoZero"/>
        <c:crossBetween val="midCat"/>
      </c:valAx>
      <c:valAx>
        <c:axId val="47272704"/>
        <c:scaling>
          <c:orientation val="minMax"/>
        </c:scaling>
        <c:delete val="0"/>
        <c:axPos val="l"/>
        <c:majorGridlines/>
        <c:title>
          <c:tx>
            <c:rich>
              <a:bodyPr rot="-5400000" vert="horz"/>
              <a:lstStyle/>
              <a:p>
                <a:pPr>
                  <a:defRPr/>
                </a:pPr>
                <a:r>
                  <a:rPr lang="en-US"/>
                  <a:t>Effect</a:t>
                </a:r>
              </a:p>
            </c:rich>
          </c:tx>
          <c:layout/>
          <c:overlay val="0"/>
        </c:title>
        <c:numFmt formatCode="0.00%" sourceLinked="1"/>
        <c:majorTickMark val="out"/>
        <c:minorTickMark val="none"/>
        <c:tickLblPos val="nextTo"/>
        <c:crossAx val="47266432"/>
        <c:crosses val="autoZero"/>
        <c:crossBetween val="midCat"/>
      </c:valAx>
    </c:plotArea>
    <c:legend>
      <c:legendPos val="b"/>
      <c:legendEntry>
        <c:idx val="1"/>
        <c:delete val="1"/>
      </c:legendEntry>
      <c:legendEntry>
        <c:idx val="3"/>
        <c:delete val="1"/>
      </c:legendEntry>
      <c:layout/>
      <c:overlay val="0"/>
    </c:legend>
    <c:plotVisOnly val="1"/>
    <c:dispBlanksAs val="gap"/>
    <c:showDLblsOverMax val="0"/>
  </c:chart>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'pSkip PreAA1'!$B$6</c:f>
              <c:strCache>
                <c:ptCount val="1"/>
                <c:pt idx="0">
                  <c:v>Cumulative Effect</c:v>
                </c:pt>
              </c:strCache>
            </c:strRef>
          </c:tx>
          <c:errBars>
            <c:errDir val="y"/>
            <c:errBarType val="both"/>
            <c:errValType val="cust"/>
            <c:noEndCap val="0"/>
            <c:plus>
              <c:numRef>
                <c:f>'pSkip PreAA1'!$D$7:$D$21</c:f>
                <c:numCache>
                  <c:formatCode>General</c:formatCode>
                  <c:ptCount val="15"/>
                  <c:pt idx="0">
                    <c:v>6.1999999999999998E-3</c:v>
                  </c:pt>
                  <c:pt idx="1">
                    <c:v>4.7000000000000002E-3</c:v>
                  </c:pt>
                  <c:pt idx="2">
                    <c:v>4.0000000000000001E-3</c:v>
                  </c:pt>
                  <c:pt idx="3">
                    <c:v>3.5999999999999999E-3</c:v>
                  </c:pt>
                  <c:pt idx="4">
                    <c:v>3.4999999999999996E-3</c:v>
                  </c:pt>
                  <c:pt idx="5">
                    <c:v>3.3E-3</c:v>
                  </c:pt>
                  <c:pt idx="6">
                    <c:v>3.1000000000000003E-3</c:v>
                  </c:pt>
                  <c:pt idx="7">
                    <c:v>2.8999999999999998E-3</c:v>
                  </c:pt>
                  <c:pt idx="8">
                    <c:v>2.7000000000000001E-3</c:v>
                  </c:pt>
                  <c:pt idx="9">
                    <c:v>2.7000000000000001E-3</c:v>
                  </c:pt>
                  <c:pt idx="10">
                    <c:v>2.4999999999999996E-3</c:v>
                  </c:pt>
                  <c:pt idx="11">
                    <c:v>2.4999999999999996E-3</c:v>
                  </c:pt>
                  <c:pt idx="12">
                    <c:v>2.4000000000000002E-3</c:v>
                  </c:pt>
                  <c:pt idx="13">
                    <c:v>2.3999999999999998E-3</c:v>
                  </c:pt>
                  <c:pt idx="14">
                    <c:v>2.1999999999999997E-3</c:v>
                  </c:pt>
                </c:numCache>
              </c:numRef>
            </c:plus>
            <c:minus>
              <c:numRef>
                <c:f>'pSkip PreAA1'!$C$7:$C$21</c:f>
                <c:numCache>
                  <c:formatCode>General</c:formatCode>
                  <c:ptCount val="15"/>
                  <c:pt idx="0">
                    <c:v>6.0999999999999995E-3</c:v>
                  </c:pt>
                  <c:pt idx="1">
                    <c:v>4.5999999999999999E-3</c:v>
                  </c:pt>
                  <c:pt idx="2">
                    <c:v>4.0000000000000001E-3</c:v>
                  </c:pt>
                  <c:pt idx="3">
                    <c:v>3.7000000000000002E-3</c:v>
                  </c:pt>
                  <c:pt idx="4">
                    <c:v>3.3999999999999994E-3</c:v>
                  </c:pt>
                  <c:pt idx="5">
                    <c:v>3.3E-3</c:v>
                  </c:pt>
                  <c:pt idx="6">
                    <c:v>3.0999999999999999E-3</c:v>
                  </c:pt>
                  <c:pt idx="7">
                    <c:v>2.9000000000000002E-3</c:v>
                  </c:pt>
                  <c:pt idx="8">
                    <c:v>2.7999999999999995E-3</c:v>
                  </c:pt>
                  <c:pt idx="9">
                    <c:v>2.5999999999999999E-3</c:v>
                  </c:pt>
                  <c:pt idx="10">
                    <c:v>2.5999999999999999E-3</c:v>
                  </c:pt>
                  <c:pt idx="11">
                    <c:v>2.5000000000000005E-3</c:v>
                  </c:pt>
                  <c:pt idx="12">
                    <c:v>2.4999999999999996E-3</c:v>
                  </c:pt>
                  <c:pt idx="13">
                    <c:v>2.4000000000000002E-3</c:v>
                  </c:pt>
                  <c:pt idx="14">
                    <c:v>2.3E-3</c:v>
                  </c:pt>
                </c:numCache>
              </c:numRef>
            </c:minus>
          </c:errBars>
          <c:cat>
            <c:numRef>
              <c:f>'pSkip PreAA1'!$A$7:$A$20</c:f>
              <c:numCache>
                <c:formatCode>m/d/yyyy</c:formatCode>
                <c:ptCount val="14"/>
                <c:pt idx="0">
                  <c:v>40785</c:v>
                </c:pt>
                <c:pt idx="1">
                  <c:v>40786</c:v>
                </c:pt>
                <c:pt idx="2">
                  <c:v>40787</c:v>
                </c:pt>
                <c:pt idx="3">
                  <c:v>40788</c:v>
                </c:pt>
                <c:pt idx="4">
                  <c:v>40789</c:v>
                </c:pt>
                <c:pt idx="5">
                  <c:v>40790</c:v>
                </c:pt>
                <c:pt idx="6">
                  <c:v>40791</c:v>
                </c:pt>
                <c:pt idx="7">
                  <c:v>40792</c:v>
                </c:pt>
                <c:pt idx="8">
                  <c:v>40793</c:v>
                </c:pt>
                <c:pt idx="9">
                  <c:v>40794</c:v>
                </c:pt>
                <c:pt idx="10">
                  <c:v>40795</c:v>
                </c:pt>
                <c:pt idx="11">
                  <c:v>40796</c:v>
                </c:pt>
                <c:pt idx="12">
                  <c:v>40797</c:v>
                </c:pt>
                <c:pt idx="13">
                  <c:v>40798</c:v>
                </c:pt>
              </c:numCache>
            </c:numRef>
          </c:cat>
          <c:val>
            <c:numRef>
              <c:f>'pSkip PreAA1'!$B$7:$B$20</c:f>
              <c:numCache>
                <c:formatCode>0.00%</c:formatCode>
                <c:ptCount val="14"/>
                <c:pt idx="0">
                  <c:v>-5.4999999999999997E-3</c:v>
                </c:pt>
                <c:pt idx="1">
                  <c:v>-3.8E-3</c:v>
                </c:pt>
                <c:pt idx="2">
                  <c:v>-2.0999999999999999E-3</c:v>
                </c:pt>
                <c:pt idx="3">
                  <c:v>-1.2999999999999999E-3</c:v>
                </c:pt>
                <c:pt idx="4">
                  <c:v>-1.4E-3</c:v>
                </c:pt>
                <c:pt idx="5">
                  <c:v>-6.9999999999999999E-4</c:v>
                </c:pt>
                <c:pt idx="6">
                  <c:v>-4.0000000000000002E-4</c:v>
                </c:pt>
                <c:pt idx="7">
                  <c:v>-1.5E-3</c:v>
                </c:pt>
                <c:pt idx="8">
                  <c:v>-1.4E-3</c:v>
                </c:pt>
                <c:pt idx="9">
                  <c:v>-1.4E-3</c:v>
                </c:pt>
                <c:pt idx="10">
                  <c:v>-1.2999999999999999E-3</c:v>
                </c:pt>
                <c:pt idx="11">
                  <c:v>-1.1999999999999999E-3</c:v>
                </c:pt>
                <c:pt idx="12">
                  <c:v>-1.1000000000000001E-3</c:v>
                </c:pt>
                <c:pt idx="13">
                  <c:v>-5.9999999999999995E-4</c:v>
                </c:pt>
              </c:numCache>
            </c:numRef>
          </c:val>
          <c:smooth val="0"/>
        </c:ser>
        <c:dLbls>
          <c:showLegendKey val="0"/>
          <c:showVal val="0"/>
          <c:showCatName val="0"/>
          <c:showSerName val="0"/>
          <c:showPercent val="0"/>
          <c:showBubbleSize val="0"/>
        </c:dLbls>
        <c:marker val="1"/>
        <c:smooth val="0"/>
        <c:axId val="47583232"/>
        <c:axId val="47584768"/>
      </c:lineChart>
      <c:dateAx>
        <c:axId val="47583232"/>
        <c:scaling>
          <c:orientation val="minMax"/>
        </c:scaling>
        <c:delete val="0"/>
        <c:axPos val="b"/>
        <c:numFmt formatCode="m/d/yyyy" sourceLinked="1"/>
        <c:majorTickMark val="none"/>
        <c:minorTickMark val="none"/>
        <c:tickLblPos val="low"/>
        <c:crossAx val="47584768"/>
        <c:crosses val="autoZero"/>
        <c:auto val="1"/>
        <c:lblOffset val="100"/>
        <c:baseTimeUnit val="days"/>
      </c:dateAx>
      <c:valAx>
        <c:axId val="47584768"/>
        <c:scaling>
          <c:orientation val="minMax"/>
          <c:min val="-1.4000000000000002E-2"/>
        </c:scaling>
        <c:delete val="0"/>
        <c:axPos val="l"/>
        <c:majorGridlines/>
        <c:numFmt formatCode="0.00%" sourceLinked="1"/>
        <c:majorTickMark val="out"/>
        <c:minorTickMark val="none"/>
        <c:tickLblPos val="nextTo"/>
        <c:crossAx val="47583232"/>
        <c:crosses val="autoZero"/>
        <c:crossBetween val="between"/>
        <c:majorUnit val="4.000000000000001E-3"/>
      </c:valAx>
    </c:plotArea>
    <c:plotVisOnly val="1"/>
    <c:dispBlanksAs val="gap"/>
    <c:showDLblsOverMax val="0"/>
  </c:chart>
  <c:txPr>
    <a:bodyPr/>
    <a:lstStyle/>
    <a:p>
      <a:pPr>
        <a:defRPr sz="1200" baseline="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0.08479</cdr:x>
      <cdr:y>0.32608</cdr:y>
    </cdr:from>
    <cdr:to>
      <cdr:x>1</cdr:x>
      <cdr:y>0.33126</cdr:y>
    </cdr:to>
    <cdr:cxnSp macro="">
      <cdr:nvCxnSpPr>
        <cdr:cNvPr id="3" name="Straight Connector 2"/>
        <cdr:cNvCxnSpPr/>
      </cdr:nvCxnSpPr>
      <cdr:spPr>
        <a:xfrm xmlns:a="http://schemas.openxmlformats.org/drawingml/2006/main">
          <a:off x="718915" y="1243624"/>
          <a:ext cx="7760042" cy="19757"/>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8/8/2012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42807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8/8/2012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92726505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578281" y="148281"/>
            <a:ext cx="518984" cy="369332"/>
          </a:xfrm>
          <a:prstGeom prst="rect">
            <a:avLst/>
          </a:prstGeom>
          <a:noFill/>
        </p:spPr>
        <p:txBody>
          <a:bodyPr wrap="square" rtlCol="0">
            <a:spAutoFit/>
          </a:bodyPr>
          <a:lstStyle/>
          <a:p>
            <a:fld id="{E8171B4A-7186-4A05-94E8-9A9168089298}" type="slidenum">
              <a:rPr lang="en-US" smtClean="0"/>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xp-platform.com/Pages/TrackingClicksSubmit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13" y="1799303"/>
            <a:ext cx="10239883" cy="1342103"/>
          </a:xfrm>
        </p:spPr>
        <p:txBody>
          <a:bodyPr/>
          <a:lstStyle/>
          <a:p>
            <a:r>
              <a:rPr lang="en-US" sz="4000" b="1" dirty="0">
                <a:effectLst/>
              </a:rPr>
              <a:t>Trustworthy Online Controlled Experiments: </a:t>
            </a:r>
            <a:br>
              <a:rPr lang="en-US" sz="4000" b="1" dirty="0">
                <a:effectLst/>
              </a:rPr>
            </a:br>
            <a:r>
              <a:rPr lang="en-US" sz="4000" b="1" dirty="0">
                <a:effectLst/>
              </a:rPr>
              <a:t>Five Puzzling Outcomes Explained</a:t>
            </a:r>
            <a:br>
              <a:rPr lang="en-US" sz="4000" b="1" dirty="0">
                <a:effectLst/>
              </a:rPr>
            </a:br>
            <a:r>
              <a:rPr sz="4000" dirty="0" smtClean="0"/>
              <a:t/>
            </a:r>
            <a:br>
              <a:rPr sz="4000" dirty="0" smtClean="0"/>
            </a:br>
            <a:endParaRPr lang="en-US" sz="4000" dirty="0"/>
          </a:p>
        </p:txBody>
      </p:sp>
      <p:sp>
        <p:nvSpPr>
          <p:cNvPr id="3" name="Subtitle 2"/>
          <p:cNvSpPr>
            <a:spLocks noGrp="1"/>
          </p:cNvSpPr>
          <p:nvPr>
            <p:ph type="subTitle" idx="1"/>
          </p:nvPr>
        </p:nvSpPr>
        <p:spPr>
          <a:xfrm>
            <a:off x="1054149" y="4180724"/>
            <a:ext cx="9477976" cy="953136"/>
          </a:xfrm>
        </p:spPr>
        <p:txBody>
          <a:bodyPr/>
          <a:lstStyle/>
          <a:p>
            <a:r>
              <a:rPr lang="en-US" dirty="0" smtClean="0"/>
              <a:t>Ronny Kohavi with Alex </a:t>
            </a:r>
            <a:r>
              <a:rPr lang="en-US" dirty="0"/>
              <a:t>Deng, Brian Frasca, Roger Longbotham, Toby Walker, Ya Xu</a:t>
            </a:r>
            <a:endParaRPr lang="en-US" dirty="0" smtClean="0"/>
          </a:p>
        </p:txBody>
      </p:sp>
      <p:sp>
        <p:nvSpPr>
          <p:cNvPr id="5" name="Rectangle 4"/>
          <p:cNvSpPr/>
          <p:nvPr/>
        </p:nvSpPr>
        <p:spPr>
          <a:xfrm>
            <a:off x="952513" y="5841578"/>
            <a:ext cx="9213463" cy="523220"/>
          </a:xfrm>
          <a:prstGeom prst="rect">
            <a:avLst/>
          </a:prstGeom>
        </p:spPr>
        <p:txBody>
          <a:bodyPr wrap="square">
            <a:spAutoFit/>
          </a:bodyPr>
          <a:lstStyle/>
          <a:p>
            <a:r>
              <a:rPr lang="en-US" sz="2800" dirty="0" smtClean="0"/>
              <a:t>Slides available at </a:t>
            </a:r>
            <a:r>
              <a:rPr lang="en-US" sz="2800" dirty="0" smtClean="0"/>
              <a:t>http://exp-platform.com</a:t>
            </a:r>
            <a:endParaRPr lang="en-US" sz="16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Primacy and Novelty Effects</a:t>
            </a:r>
            <a:endParaRPr lang="en-US" dirty="0"/>
          </a:p>
        </p:txBody>
      </p:sp>
      <p:sp>
        <p:nvSpPr>
          <p:cNvPr id="3" name="Content Placeholder 2"/>
          <p:cNvSpPr>
            <a:spLocks noGrp="1"/>
          </p:cNvSpPr>
          <p:nvPr>
            <p:ph idx="1"/>
          </p:nvPr>
        </p:nvSpPr>
        <p:spPr>
          <a:xfrm>
            <a:off x="507867" y="1412875"/>
            <a:ext cx="11428759" cy="4099584"/>
          </a:xfrm>
        </p:spPr>
        <p:txBody>
          <a:bodyPr/>
          <a:lstStyle/>
          <a:p>
            <a:r>
              <a:rPr lang="en-US" dirty="0"/>
              <a:t>Primacy effect occurs when you change the navigation on a web </a:t>
            </a:r>
            <a:r>
              <a:rPr lang="en-US" dirty="0" smtClean="0"/>
              <a:t>site</a:t>
            </a:r>
          </a:p>
          <a:p>
            <a:pPr lvl="1"/>
            <a:r>
              <a:rPr lang="en-US" dirty="0" smtClean="0"/>
              <a:t>Experienced </a:t>
            </a:r>
            <a:r>
              <a:rPr lang="en-US" dirty="0"/>
              <a:t>users may be less efficient until they get used to the new </a:t>
            </a:r>
            <a:r>
              <a:rPr lang="en-US" dirty="0" smtClean="0"/>
              <a:t>navigation</a:t>
            </a:r>
          </a:p>
          <a:p>
            <a:pPr lvl="1"/>
            <a:r>
              <a:rPr lang="en-US" dirty="0" smtClean="0"/>
              <a:t>Control has a short-term advantage</a:t>
            </a:r>
            <a:endParaRPr lang="en-US" dirty="0"/>
          </a:p>
          <a:p>
            <a:r>
              <a:rPr lang="en-US" dirty="0" smtClean="0"/>
              <a:t>Novelty effect happens when </a:t>
            </a:r>
            <a:r>
              <a:rPr lang="en-US" dirty="0"/>
              <a:t>a new design </a:t>
            </a:r>
            <a:r>
              <a:rPr lang="en-US" dirty="0" smtClean="0"/>
              <a:t>is introduced</a:t>
            </a:r>
          </a:p>
          <a:p>
            <a:pPr lvl="1"/>
            <a:r>
              <a:rPr lang="en-US" dirty="0"/>
              <a:t>U</a:t>
            </a:r>
            <a:r>
              <a:rPr lang="en-US" dirty="0" smtClean="0"/>
              <a:t>sers investigate </a:t>
            </a:r>
            <a:r>
              <a:rPr lang="en-US" dirty="0"/>
              <a:t>the new feature, click everywhere, and </a:t>
            </a:r>
            <a:r>
              <a:rPr lang="en-US" dirty="0" smtClean="0"/>
              <a:t>introduce </a:t>
            </a:r>
            <a:r>
              <a:rPr lang="en-US" dirty="0"/>
              <a:t>a “novelty” bias that dies quickly if the feature is </a:t>
            </a:r>
            <a:r>
              <a:rPr lang="en-US" dirty="0" smtClean="0"/>
              <a:t>not truly useful</a:t>
            </a:r>
          </a:p>
          <a:p>
            <a:pPr lvl="1"/>
            <a:r>
              <a:rPr lang="en-US" dirty="0" smtClean="0"/>
              <a:t>Treatments have a short-term advantage</a:t>
            </a:r>
            <a:endParaRPr lang="en-US" dirty="0"/>
          </a:p>
        </p:txBody>
      </p:sp>
    </p:spTree>
    <p:extLst>
      <p:ext uri="{BB962C8B-B14F-4D97-AF65-F5344CB8AC3E}">
        <p14:creationId xmlns:p14="http://schemas.microsoft.com/office/powerpoint/2010/main" val="1558616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p:sp>
        <p:nvSpPr>
          <p:cNvPr id="3" name="Content Placeholder 2"/>
          <p:cNvSpPr>
            <a:spLocks noGrp="1"/>
          </p:cNvSpPr>
          <p:nvPr>
            <p:ph idx="1"/>
          </p:nvPr>
        </p:nvSpPr>
        <p:spPr>
          <a:xfrm>
            <a:off x="507868" y="1412875"/>
            <a:ext cx="11173090" cy="5445125"/>
          </a:xfrm>
        </p:spPr>
        <p:txBody>
          <a:bodyPr/>
          <a:lstStyle/>
          <a:p>
            <a:r>
              <a:rPr lang="en-US" dirty="0" smtClean="0"/>
              <a:t>Given the high failure rate of ideas, new experiments are followed closely to determine if new </a:t>
            </a:r>
            <a:r>
              <a:rPr lang="en-US" dirty="0"/>
              <a:t>idea is a </a:t>
            </a:r>
            <a:r>
              <a:rPr lang="en-US" dirty="0" smtClean="0"/>
              <a:t>winner</a:t>
            </a:r>
          </a:p>
          <a:p>
            <a:r>
              <a:rPr lang="en-US" dirty="0" smtClean="0"/>
              <a:t>Multiple graphs of effect look like this</a:t>
            </a:r>
          </a:p>
          <a:p>
            <a:pPr lvl="1"/>
            <a:r>
              <a:rPr lang="en-US" dirty="0" smtClean="0"/>
              <a:t>Negative on day 1:        -0.55%</a:t>
            </a:r>
          </a:p>
          <a:p>
            <a:pPr lvl="1"/>
            <a:r>
              <a:rPr lang="en-US" dirty="0" smtClean="0"/>
              <a:t>Less negative on day 2: -0.38%</a:t>
            </a:r>
          </a:p>
          <a:p>
            <a:pPr lvl="1"/>
            <a:r>
              <a:rPr lang="en-US" dirty="0" smtClean="0"/>
              <a:t>Less negative on day 3: -0.21%</a:t>
            </a:r>
          </a:p>
          <a:p>
            <a:pPr lvl="1"/>
            <a:r>
              <a:rPr lang="en-US" dirty="0" smtClean="0"/>
              <a:t>Less negative on day 4: -0.13%</a:t>
            </a:r>
          </a:p>
          <a:p>
            <a:r>
              <a:rPr lang="en-US" dirty="0" smtClean="0"/>
              <a:t>The experimenter extrapolates linearly</a:t>
            </a:r>
            <a:br>
              <a:rPr lang="en-US" dirty="0" smtClean="0"/>
            </a:br>
            <a:r>
              <a:rPr lang="en-US" dirty="0" smtClean="0"/>
              <a:t>and</a:t>
            </a:r>
            <a:r>
              <a:rPr lang="en-US" dirty="0"/>
              <a:t> </a:t>
            </a:r>
            <a:r>
              <a:rPr lang="en-US" dirty="0" smtClean="0"/>
              <a:t>says: primacy effect. </a:t>
            </a:r>
            <a:br>
              <a:rPr lang="en-US" dirty="0" smtClean="0"/>
            </a:br>
            <a:r>
              <a:rPr lang="en-US" dirty="0" smtClean="0"/>
              <a:t>This will be positive  in a couple of days, right?</a:t>
            </a:r>
          </a:p>
          <a:p>
            <a:r>
              <a:rPr lang="en-US" dirty="0" smtClean="0"/>
              <a:t>Wrong!  This is expected</a:t>
            </a:r>
            <a:endParaRPr lang="en-US" dirty="0"/>
          </a:p>
          <a:p>
            <a:endParaRPr lang="en-US" dirty="0"/>
          </a:p>
        </p:txBody>
      </p:sp>
      <p:graphicFrame>
        <p:nvGraphicFramePr>
          <p:cNvPr id="4" name="Chart 3"/>
          <p:cNvGraphicFramePr/>
          <p:nvPr>
            <p:extLst>
              <p:ext uri="{D42A27DB-BD31-4B8C-83A1-F6EECF244321}">
                <p14:modId xmlns:p14="http://schemas.microsoft.com/office/powerpoint/2010/main" val="3875456746"/>
              </p:ext>
            </p:extLst>
          </p:nvPr>
        </p:nvGraphicFramePr>
        <p:xfrm>
          <a:off x="7855635" y="2681417"/>
          <a:ext cx="4333190" cy="2804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27573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7868" y="1412875"/>
                <a:ext cx="11173090" cy="5400774"/>
              </a:xfrm>
            </p:spPr>
            <p:txBody>
              <a:bodyPr/>
              <a:lstStyle/>
              <a:p>
                <a:r>
                  <a:rPr lang="en-US" dirty="0"/>
                  <a:t>For many metrics, the standard deviation of the mean is proportional to </a:t>
                </a:r>
                <a14:m>
                  <m:oMath xmlns:m="http://schemas.openxmlformats.org/officeDocument/2006/math">
                    <m:r>
                      <a:rPr lang="en-US">
                        <a:latin typeface="Cambria Math"/>
                      </a:rPr>
                      <m:t>1⁄√</m:t>
                    </m:r>
                    <m:r>
                      <a:rPr lang="en-US" i="1">
                        <a:latin typeface="Cambria Math"/>
                      </a:rPr>
                      <m:t>𝑛</m:t>
                    </m:r>
                  </m:oMath>
                </a14:m>
                <a:r>
                  <a:rPr lang="en-US" dirty="0"/>
                  <a:t>, where </a:t>
                </a:r>
                <a14:m>
                  <m:oMath xmlns:m="http://schemas.openxmlformats.org/officeDocument/2006/math">
                    <m:r>
                      <a:rPr lang="en-US" i="1">
                        <a:latin typeface="Cambria Math"/>
                      </a:rPr>
                      <m:t>𝑛</m:t>
                    </m:r>
                  </m:oMath>
                </a14:m>
                <a:r>
                  <a:rPr lang="en-US" dirty="0"/>
                  <a:t> is the number of </a:t>
                </a:r>
                <a:r>
                  <a:rPr lang="en-US" dirty="0" smtClean="0"/>
                  <a:t>users</a:t>
                </a:r>
              </a:p>
              <a:p>
                <a:r>
                  <a:rPr lang="en-US" dirty="0" smtClean="0"/>
                  <a:t>As we run an experiment longer, more users are admitted into the experiment, so </a:t>
                </a:r>
                <a14:m>
                  <m:oMath xmlns:m="http://schemas.openxmlformats.org/officeDocument/2006/math">
                    <m:r>
                      <a:rPr lang="en-US" i="1">
                        <a:latin typeface="Cambria Math"/>
                      </a:rPr>
                      <m:t>𝑛</m:t>
                    </m:r>
                    <m:r>
                      <a:rPr lang="en-US" i="1">
                        <a:latin typeface="Cambria Math"/>
                      </a:rPr>
                      <m:t> </m:t>
                    </m:r>
                  </m:oMath>
                </a14:m>
                <a:r>
                  <a:rPr lang="en-US" dirty="0" smtClean="0"/>
                  <a:t>grows and the </a:t>
                </a:r>
                <a:r>
                  <a:rPr lang="en-US" dirty="0" err="1" smtClean="0"/>
                  <a:t>conf</a:t>
                </a:r>
                <a:r>
                  <a:rPr lang="en-US" dirty="0" smtClean="0"/>
                  <a:t> interval shrinks</a:t>
                </a:r>
              </a:p>
              <a:p>
                <a:r>
                  <a:rPr lang="en-US" dirty="0"/>
                  <a:t>The first </a:t>
                </a:r>
                <a:r>
                  <a:rPr lang="en-US" dirty="0" smtClean="0"/>
                  <a:t>days </a:t>
                </a:r>
                <a:r>
                  <a:rPr lang="en-US" dirty="0"/>
                  <a:t>are </a:t>
                </a:r>
                <a:r>
                  <a:rPr lang="en-US" dirty="0" smtClean="0"/>
                  <a:t>highly variable</a:t>
                </a:r>
              </a:p>
              <a:p>
                <a:r>
                  <a:rPr lang="en-US" dirty="0" smtClean="0"/>
                  <a:t>The </a:t>
                </a:r>
                <a:r>
                  <a:rPr lang="en-US" dirty="0"/>
                  <a:t>first day has a 67% </a:t>
                </a:r>
                <a:r>
                  <a:rPr lang="en-US" dirty="0" smtClean="0"/>
                  <a:t>chance</a:t>
                </a:r>
                <a:br>
                  <a:rPr lang="en-US" dirty="0" smtClean="0"/>
                </a:br>
                <a:r>
                  <a:rPr lang="en-US" dirty="0" smtClean="0"/>
                  <a:t>of </a:t>
                </a:r>
                <a:r>
                  <a:rPr lang="en-US" dirty="0"/>
                  <a:t>falling outside the 95% </a:t>
                </a:r>
                <a:r>
                  <a:rPr lang="en-US" dirty="0" smtClean="0"/>
                  <a:t>CI</a:t>
                </a:r>
                <a:br>
                  <a:rPr lang="en-US" dirty="0" smtClean="0"/>
                </a:br>
                <a:r>
                  <a:rPr lang="en-US" dirty="0" smtClean="0"/>
                  <a:t>at </a:t>
                </a:r>
                <a:r>
                  <a:rPr lang="en-US" dirty="0"/>
                  <a:t>the end </a:t>
                </a:r>
                <a:r>
                  <a:rPr lang="en-US" dirty="0" smtClean="0"/>
                  <a:t>of </a:t>
                </a:r>
                <a:r>
                  <a:rPr lang="en-US" dirty="0"/>
                  <a:t>the </a:t>
                </a:r>
                <a:r>
                  <a:rPr lang="en-US" dirty="0" smtClean="0"/>
                  <a:t>experiment</a:t>
                </a:r>
              </a:p>
              <a:p>
                <a:r>
                  <a:rPr lang="en-US" dirty="0"/>
                  <a:t>T</a:t>
                </a:r>
                <a:r>
                  <a:rPr lang="en-US" dirty="0" smtClean="0"/>
                  <a:t>he </a:t>
                </a:r>
                <a:r>
                  <a:rPr lang="en-US" dirty="0"/>
                  <a:t>second day has a 55% </a:t>
                </a:r>
                <a:r>
                  <a:rPr lang="en-US" dirty="0" smtClean="0"/>
                  <a:t>chance</a:t>
                </a:r>
                <a:br>
                  <a:rPr lang="en-US" dirty="0" smtClean="0"/>
                </a:br>
                <a:r>
                  <a:rPr lang="en-US" dirty="0" smtClean="0"/>
                  <a:t>of </a:t>
                </a:r>
                <a:r>
                  <a:rPr lang="en-US" dirty="0"/>
                  <a:t>falling outside this bound.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7868" y="1412875"/>
                <a:ext cx="11173090" cy="5400774"/>
              </a:xfrm>
              <a:blipFill rotWithShape="1">
                <a:blip r:embed="rId2"/>
                <a:stretch>
                  <a:fillRect t="-3273" r="-1964"/>
                </a:stretch>
              </a:blipFill>
            </p:spPr>
            <p:txBody>
              <a:bodyPr/>
              <a:lstStyle/>
              <a:p>
                <a:r>
                  <a:rPr lang="en-US">
                    <a:noFill/>
                  </a:rPr>
                  <a:t> </a:t>
                </a:r>
              </a:p>
            </p:txBody>
          </p:sp>
        </mc:Fallback>
      </mc:AlternateContent>
      <p:graphicFrame>
        <p:nvGraphicFramePr>
          <p:cNvPr id="6" name="Chart 5"/>
          <p:cNvGraphicFramePr/>
          <p:nvPr>
            <p:extLst>
              <p:ext uri="{D42A27DB-BD31-4B8C-83A1-F6EECF244321}">
                <p14:modId xmlns:p14="http://schemas.microsoft.com/office/powerpoint/2010/main" val="3055449031"/>
              </p:ext>
            </p:extLst>
          </p:nvPr>
        </p:nvGraphicFramePr>
        <p:xfrm>
          <a:off x="6704090" y="3599669"/>
          <a:ext cx="5484735" cy="3097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6241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3: Effects Trend</a:t>
            </a:r>
            <a:endParaRPr lang="en-US" dirty="0"/>
          </a:p>
        </p:txBody>
      </p:sp>
      <p:sp>
        <p:nvSpPr>
          <p:cNvPr id="3" name="Content Placeholder 2"/>
          <p:cNvSpPr>
            <a:spLocks noGrp="1"/>
          </p:cNvSpPr>
          <p:nvPr>
            <p:ph idx="1"/>
          </p:nvPr>
        </p:nvSpPr>
        <p:spPr>
          <a:xfrm>
            <a:off x="507868" y="1202810"/>
            <a:ext cx="11173090" cy="5318379"/>
          </a:xfrm>
        </p:spPr>
        <p:txBody>
          <a:bodyPr/>
          <a:lstStyle/>
          <a:p>
            <a:r>
              <a:rPr lang="en-US" dirty="0" smtClean="0"/>
              <a:t>The longer graph</a:t>
            </a:r>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r>
              <a:rPr lang="en-US" dirty="0" smtClean="0"/>
              <a:t>This was an A/A test, so the true effect is 0</a:t>
            </a:r>
            <a:endParaRPr lang="en-US" dirty="0"/>
          </a:p>
        </p:txBody>
      </p:sp>
      <p:graphicFrame>
        <p:nvGraphicFramePr>
          <p:cNvPr id="4" name="Chart 3"/>
          <p:cNvGraphicFramePr/>
          <p:nvPr>
            <p:extLst>
              <p:ext uri="{D42A27DB-BD31-4B8C-83A1-F6EECF244321}">
                <p14:modId xmlns:p14="http://schemas.microsoft.com/office/powerpoint/2010/main" val="2501996571"/>
              </p:ext>
            </p:extLst>
          </p:nvPr>
        </p:nvGraphicFramePr>
        <p:xfrm>
          <a:off x="2271420" y="1820852"/>
          <a:ext cx="8478957" cy="3813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851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4: 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0798" y="1178097"/>
                <a:ext cx="11173090" cy="4317400"/>
              </a:xfrm>
            </p:spPr>
            <p:txBody>
              <a:bodyPr/>
              <a:lstStyle/>
              <a:p>
                <a:r>
                  <a:rPr lang="en-US" dirty="0" smtClean="0"/>
                  <a:t>We expect the </a:t>
                </a:r>
                <a:r>
                  <a:rPr lang="en-US" dirty="0"/>
                  <a:t>standard deviation of the mean </a:t>
                </a:r>
                <a:r>
                  <a:rPr lang="en-US" dirty="0" smtClean="0"/>
                  <a:t>(and thus the confidence interval) to be proportional </a:t>
                </a:r>
                <a:r>
                  <a:rPr lang="en-US" dirty="0"/>
                  <a:t>to </a:t>
                </a:r>
                <a14:m>
                  <m:oMath xmlns:m="http://schemas.openxmlformats.org/officeDocument/2006/math">
                    <m:r>
                      <a:rPr lang="en-US">
                        <a:latin typeface="Cambria Math"/>
                      </a:rPr>
                      <m:t>1⁄√</m:t>
                    </m:r>
                    <m:r>
                      <a:rPr lang="en-US" i="1">
                        <a:latin typeface="Cambria Math"/>
                      </a:rPr>
                      <m:t>𝑛</m:t>
                    </m:r>
                  </m:oMath>
                </a14:m>
                <a:r>
                  <a:rPr lang="en-US" dirty="0"/>
                  <a:t>, </a:t>
                </a:r>
                <a:r>
                  <a:rPr lang="en-US" dirty="0" smtClean="0"/>
                  <a:t/>
                </a:r>
                <a:br>
                  <a:rPr lang="en-US" dirty="0" smtClean="0"/>
                </a:br>
                <a:r>
                  <a:rPr lang="en-US" dirty="0" smtClean="0"/>
                  <a:t>where </a:t>
                </a:r>
                <a14:m>
                  <m:oMath xmlns:m="http://schemas.openxmlformats.org/officeDocument/2006/math">
                    <m:r>
                      <a:rPr lang="en-US" i="1">
                        <a:latin typeface="Cambria Math"/>
                      </a:rPr>
                      <m:t>𝑛</m:t>
                    </m:r>
                  </m:oMath>
                </a14:m>
                <a:r>
                  <a:rPr lang="en-US" dirty="0"/>
                  <a:t> is the number of users</a:t>
                </a:r>
              </a:p>
              <a:p>
                <a:r>
                  <a:rPr lang="en-US" dirty="0" smtClean="0"/>
                  <a:t>So as the experiment runs longer and more users are admitted, the confidence interval should shrink</a:t>
                </a:r>
              </a:p>
              <a:p>
                <a:r>
                  <a:rPr lang="en-US" dirty="0" smtClean="0"/>
                  <a:t>But there is a graph of the</a:t>
                </a:r>
                <a:br>
                  <a:rPr lang="en-US" dirty="0" smtClean="0"/>
                </a:br>
                <a:r>
                  <a:rPr lang="en-US" dirty="0" smtClean="0"/>
                  <a:t>relative confidence interval size</a:t>
                </a:r>
                <a:br>
                  <a:rPr lang="en-US" dirty="0" smtClean="0"/>
                </a:br>
                <a:r>
                  <a:rPr lang="en-US" dirty="0" smtClean="0"/>
                  <a:t>for</a:t>
                </a:r>
                <a:r>
                  <a:rPr lang="en-US" dirty="0"/>
                  <a:t> </a:t>
                </a:r>
                <a:r>
                  <a:rPr lang="en-US" dirty="0" smtClean="0"/>
                  <a:t>sessions/User over a month</a:t>
                </a:r>
              </a:p>
              <a:p>
                <a:r>
                  <a:rPr lang="en-US" dirty="0" smtClean="0"/>
                  <a:t>It is NOT shrinking as expected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0798" y="1178097"/>
                <a:ext cx="11173090" cy="4317400"/>
              </a:xfrm>
              <a:blipFill rotWithShape="1">
                <a:blip r:embed="rId2"/>
                <a:stretch>
                  <a:fillRect t="-3955" r="-2455" b="-4944"/>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086" y="3715705"/>
            <a:ext cx="5243739" cy="314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97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4: 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835" y="982570"/>
                <a:ext cx="11173090" cy="5496376"/>
              </a:xfrm>
            </p:spPr>
            <p:txBody>
              <a:bodyPr/>
              <a:lstStyle/>
              <a:p>
                <a:r>
                  <a:rPr lang="en-US" dirty="0" smtClean="0"/>
                  <a:t>The distribution is impacted by these factors</a:t>
                </a:r>
              </a:p>
              <a:p>
                <a:pPr lvl="1"/>
                <a:r>
                  <a:rPr lang="en-US" dirty="0" smtClean="0"/>
                  <a:t>Users churn, so they contribute zero visits</a:t>
                </a:r>
              </a:p>
              <a:p>
                <a:pPr lvl="1"/>
                <a:r>
                  <a:rPr lang="en-US" dirty="0" smtClean="0"/>
                  <a:t>New users join with fresh count of one</a:t>
                </a:r>
              </a:p>
              <a:p>
                <a:pPr lvl="1"/>
                <a:r>
                  <a:rPr lang="en-US" dirty="0" smtClean="0"/>
                  <a:t>We have a mixture</a:t>
                </a:r>
              </a:p>
              <a:p>
                <a:r>
                  <a:rPr lang="en-US" dirty="0" smtClean="0"/>
                  <a:t>The </a:t>
                </a:r>
                <a:r>
                  <a:rPr lang="en-US" dirty="0" err="1" smtClean="0"/>
                  <a:t>conf</a:t>
                </a:r>
                <a:r>
                  <a:rPr lang="en-US" dirty="0" smtClean="0"/>
                  <a:t> interval of the percent effect is proportional to</a:t>
                </a:r>
              </a:p>
              <a:p>
                <a:pPr marL="1260475" lvl="3" indent="0">
                  <a:buNone/>
                </a:pPr>
                <a:r>
                  <a:rPr lang="en-US" dirty="0" err="1" smtClean="0"/>
                  <a:t>Std-dev</a:t>
                </a:r>
                <a:r>
                  <a:rPr lang="en-US" dirty="0" smtClean="0"/>
                  <a:t>/mean/</a:t>
                </a:r>
                <a14:m>
                  <m:oMath xmlns:m="http://schemas.openxmlformats.org/officeDocument/2006/math">
                    <m:r>
                      <a:rPr lang="en-US">
                        <a:latin typeface="Cambria Math"/>
                      </a:rPr>
                      <m:t>√</m:t>
                    </m:r>
                    <m:r>
                      <a:rPr lang="en-US" i="1">
                        <a:latin typeface="Cambria Math"/>
                      </a:rPr>
                      <m:t>𝑛</m:t>
                    </m:r>
                  </m:oMath>
                </a14:m>
                <a:endParaRPr lang="en-US" dirty="0" smtClean="0"/>
              </a:p>
              <a:p>
                <a:pPr marL="517525" lvl="1" indent="0">
                  <a:buNone/>
                </a:pPr>
                <a:r>
                  <a:rPr lang="en-US" sz="2400" dirty="0" smtClean="0"/>
                  <a:t>Most of the time, </a:t>
                </a:r>
                <a:r>
                  <a:rPr lang="en-US" sz="2400" dirty="0" err="1" smtClean="0"/>
                  <a:t>std-dev</a:t>
                </a:r>
                <a:r>
                  <a:rPr lang="en-US" sz="2400" dirty="0" smtClean="0"/>
                  <a:t>/Mean is constant, but </a:t>
                </a:r>
                <a:br>
                  <a:rPr lang="en-US" sz="2400" dirty="0" smtClean="0"/>
                </a:br>
                <a:r>
                  <a:rPr lang="en-US" sz="2400" dirty="0" smtClean="0"/>
                  <a:t>for metrics like Sessions/UU, it grows as fast as </a:t>
                </a:r>
                <a14:m>
                  <m:oMath xmlns:m="http://schemas.openxmlformats.org/officeDocument/2006/math">
                    <m:r>
                      <a:rPr lang="en-US" sz="2400">
                        <a:latin typeface="Cambria Math"/>
                      </a:rPr>
                      <m:t>√</m:t>
                    </m:r>
                    <m:r>
                      <a:rPr lang="en-US" sz="2400" i="1">
                        <a:latin typeface="Cambria Math"/>
                      </a:rPr>
                      <m:t>𝑛</m:t>
                    </m:r>
                  </m:oMath>
                </a14:m>
                <a:r>
                  <a:rPr lang="en-US" dirty="0" smtClean="0"/>
                  <a:t> ,</a:t>
                </a:r>
                <a:r>
                  <a:rPr lang="en-US" dirty="0"/>
                  <a:t/>
                </a:r>
                <a:br>
                  <a:rPr lang="en-US" dirty="0"/>
                </a:br>
                <a:r>
                  <a:rPr lang="en-US" sz="2400" dirty="0"/>
                  <a:t>as the graph </a:t>
                </a:r>
                <a:r>
                  <a:rPr lang="en-US" sz="2400" dirty="0" smtClean="0"/>
                  <a:t>shows</a:t>
                </a:r>
                <a:endParaRPr lang="en-US" dirty="0" smtClean="0"/>
              </a:p>
              <a:p>
                <a:r>
                  <a:rPr lang="en-US" dirty="0" smtClean="0"/>
                  <a:t>Running an experiment longer does not </a:t>
                </a:r>
                <a:r>
                  <a:rPr lang="en-US" dirty="0"/>
                  <a:t/>
                </a:r>
                <a:br>
                  <a:rPr lang="en-US" dirty="0"/>
                </a:br>
                <a:r>
                  <a:rPr lang="en-US" dirty="0" smtClean="0"/>
                  <a:t>increase statistical power for some metrics</a:t>
                </a:r>
                <a:endParaRPr lang="en-US" dirty="0"/>
              </a:p>
              <a:p>
                <a:r>
                  <a:rPr lang="en-US" dirty="0" smtClean="0"/>
                  <a:t>You must increase the variant sizes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835" y="982570"/>
                <a:ext cx="11173090" cy="5496376"/>
              </a:xfrm>
              <a:blipFill rotWithShape="1">
                <a:blip r:embed="rId2"/>
                <a:stretch>
                  <a:fillRect t="-3104" b="-3548"/>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447" y="4016829"/>
            <a:ext cx="4034378" cy="284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06372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smtClean="0"/>
              <a:t>Puzzle 5: Carryover Effects</a:t>
            </a:r>
            <a:endParaRPr lang="en-US" dirty="0"/>
          </a:p>
        </p:txBody>
      </p:sp>
      <p:sp>
        <p:nvSpPr>
          <p:cNvPr id="3" name="Content Placeholder 2"/>
          <p:cNvSpPr>
            <a:spLocks noGrp="1"/>
          </p:cNvSpPr>
          <p:nvPr>
            <p:ph idx="1"/>
          </p:nvPr>
        </p:nvSpPr>
        <p:spPr>
          <a:xfrm>
            <a:off x="507868" y="1412875"/>
            <a:ext cx="11173090" cy="3496342"/>
          </a:xfrm>
        </p:spPr>
        <p:txBody>
          <a:bodyPr/>
          <a:lstStyle/>
          <a:p>
            <a:r>
              <a:rPr lang="en-US" dirty="0" smtClean="0"/>
              <a:t>Experiment is run, results are surprising.</a:t>
            </a:r>
            <a:br>
              <a:rPr lang="en-US" dirty="0" smtClean="0"/>
            </a:br>
            <a:r>
              <a:rPr lang="en-US" dirty="0" smtClean="0"/>
              <a:t>(This by itself is fine, as our intuition is poor.)</a:t>
            </a:r>
          </a:p>
          <a:p>
            <a:r>
              <a:rPr lang="en-US" dirty="0" smtClean="0"/>
              <a:t>Rerun the experiment, and the effects disappear</a:t>
            </a:r>
          </a:p>
          <a:p>
            <a:r>
              <a:rPr lang="en-US" dirty="0" smtClean="0"/>
              <a:t>Reason: bucket system recycles users, and the prior experiment had carryover effects</a:t>
            </a:r>
          </a:p>
          <a:p>
            <a:r>
              <a:rPr lang="en-US" dirty="0" smtClean="0"/>
              <a:t>These can last for months!</a:t>
            </a:r>
          </a:p>
          <a:p>
            <a:r>
              <a:rPr lang="en-US" dirty="0" smtClean="0"/>
              <a:t>Must run A/A tests, or re-randomize</a:t>
            </a:r>
          </a:p>
        </p:txBody>
      </p:sp>
      <p:pic>
        <p:nvPicPr>
          <p:cNvPr id="4" name="Picture 3"/>
          <p:cNvPicPr/>
          <p:nvPr/>
        </p:nvPicPr>
        <p:blipFill>
          <a:blip r:embed="rId2"/>
          <a:stretch>
            <a:fillRect/>
          </a:stretch>
        </p:blipFill>
        <p:spPr>
          <a:xfrm>
            <a:off x="7401697" y="3793524"/>
            <a:ext cx="4787128" cy="2953264"/>
          </a:xfrm>
          <a:prstGeom prst="rect">
            <a:avLst/>
          </a:prstGeom>
        </p:spPr>
      </p:pic>
    </p:spTree>
    <p:extLst>
      <p:ext uri="{BB962C8B-B14F-4D97-AF65-F5344CB8AC3E}">
        <p14:creationId xmlns:p14="http://schemas.microsoft.com/office/powerpoint/2010/main" val="16851125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07868" y="1412875"/>
            <a:ext cx="11173090" cy="4795159"/>
          </a:xfrm>
        </p:spPr>
        <p:txBody>
          <a:bodyPr/>
          <a:lstStyle/>
          <a:p>
            <a:r>
              <a:rPr lang="en-US" dirty="0"/>
              <a:t>OEC: evaluate long-term goals through short-term </a:t>
            </a:r>
            <a:r>
              <a:rPr lang="en-US" dirty="0" smtClean="0"/>
              <a:t>metrics</a:t>
            </a:r>
          </a:p>
          <a:p>
            <a:r>
              <a:rPr lang="en-US" dirty="0" smtClean="0"/>
              <a:t>The difference </a:t>
            </a:r>
            <a:r>
              <a:rPr lang="en-US" dirty="0"/>
              <a:t>between theory and practice is greater in practice than in </a:t>
            </a:r>
            <a:r>
              <a:rPr lang="en-US" dirty="0" smtClean="0"/>
              <a:t>theory</a:t>
            </a:r>
          </a:p>
          <a:p>
            <a:pPr lvl="1"/>
            <a:r>
              <a:rPr lang="en-US" dirty="0" smtClean="0"/>
              <a:t>Instrumentation issues (e.g., click-tracking) must be understood</a:t>
            </a:r>
          </a:p>
          <a:p>
            <a:pPr lvl="1"/>
            <a:r>
              <a:rPr lang="en-US" dirty="0" smtClean="0"/>
              <a:t>Carryover effects impact “bucket systems” used by Bing, Google, and Yahoo require rehashing and A/A tests</a:t>
            </a:r>
          </a:p>
          <a:p>
            <a:r>
              <a:rPr lang="en-US" dirty="0" smtClean="0"/>
              <a:t>Experimentation insight:</a:t>
            </a:r>
          </a:p>
          <a:p>
            <a:pPr lvl="1"/>
            <a:r>
              <a:rPr lang="en-US" dirty="0" smtClean="0"/>
              <a:t>Effect trends are expected</a:t>
            </a:r>
          </a:p>
          <a:p>
            <a:pPr lvl="1"/>
            <a:r>
              <a:rPr lang="en-US" dirty="0" smtClean="0"/>
              <a:t>Longer experiments do not increase power for some metrics.  </a:t>
            </a:r>
            <a:br>
              <a:rPr lang="en-US" dirty="0" smtClean="0"/>
            </a:br>
            <a:r>
              <a:rPr lang="en-US" dirty="0" smtClean="0"/>
              <a:t>Fortunately, we have a lot of users</a:t>
            </a:r>
            <a:endParaRPr lang="en-US" dirty="0"/>
          </a:p>
        </p:txBody>
      </p:sp>
    </p:spTree>
    <p:extLst>
      <p:ext uri="{BB962C8B-B14F-4D97-AF65-F5344CB8AC3E}">
        <p14:creationId xmlns:p14="http://schemas.microsoft.com/office/powerpoint/2010/main" val="9766306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p:txBody>
          <a:bodyPr/>
          <a:lstStyle/>
          <a:p>
            <a:r>
              <a:rPr lang="en-US" dirty="0" smtClean="0"/>
              <a:t>“Find a house” widget variations</a:t>
            </a:r>
          </a:p>
          <a:p>
            <a:r>
              <a:rPr lang="en-US" dirty="0" smtClean="0"/>
              <a:t>Overall Evaluation Criterion: Revenue to Microsoft generated every time a user clicks search/find button</a:t>
            </a:r>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extLst>
      <p:ext uri="{BB962C8B-B14F-4D97-AF65-F5344CB8AC3E}">
        <p14:creationId xmlns:p14="http://schemas.microsoft.com/office/powerpoint/2010/main" val="102609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9" name="Content Placeholder 8"/>
          <p:cNvSpPr>
            <a:spLocks noGrp="1"/>
          </p:cNvSpPr>
          <p:nvPr>
            <p:ph idx="1"/>
          </p:nvPr>
        </p:nvSpPr>
        <p:spPr>
          <a:xfrm>
            <a:off x="234778" y="1097982"/>
            <a:ext cx="11553568" cy="5453801"/>
          </a:xfrm>
        </p:spPr>
        <p:txBody>
          <a:bodyPr/>
          <a:lstStyle/>
          <a:p>
            <a:r>
              <a:rPr lang="en-US" dirty="0" smtClean="0"/>
              <a:t>A was 8.5% better (those who raised their right hand)</a:t>
            </a:r>
          </a:p>
          <a:p>
            <a:r>
              <a:rPr lang="en-US" dirty="0" smtClean="0"/>
              <a:t>Since this is the #1 monetization for MSN Real Estate, it improved revenues significantly</a:t>
            </a:r>
          </a:p>
          <a:p>
            <a:r>
              <a:rPr lang="en-US" dirty="0" smtClean="0"/>
              <a:t>Actual experiment had 6 variants</a:t>
            </a:r>
          </a:p>
          <a:p>
            <a:pPr lvl="1"/>
            <a:r>
              <a:rPr lang="en-US" sz="2400" dirty="0"/>
              <a:t>There was a “</a:t>
            </a:r>
            <a:r>
              <a:rPr lang="en-US" sz="2400" dirty="0" err="1"/>
              <a:t>throwdown</a:t>
            </a:r>
            <a:r>
              <a:rPr lang="en-US" sz="2400" dirty="0"/>
              <a:t>” (vote for the winning variant) and nobody from MSN Real Estate or </a:t>
            </a:r>
            <a:r>
              <a:rPr lang="en-US" sz="2400" dirty="0" err="1"/>
              <a:t>Zaaz</a:t>
            </a:r>
            <a:r>
              <a:rPr lang="en-US" sz="2400" dirty="0"/>
              <a:t> (the company that did the creative) voted for the winning widget</a:t>
            </a:r>
          </a:p>
          <a:p>
            <a:r>
              <a:rPr lang="en-US" dirty="0" smtClean="0"/>
              <a:t>This is very common: we are terrible at correctly assessing the value of our own ideas/designs</a:t>
            </a:r>
          </a:p>
          <a:p>
            <a:r>
              <a:rPr lang="en-US" dirty="0" smtClean="0"/>
              <a:t>At Bing, </a:t>
            </a:r>
            <a:r>
              <a:rPr lang="en-US" dirty="0"/>
              <a:t>it is not uncommon to see experiments that impact annual revenue by millions of dollars, sometimes tens of millions of </a:t>
            </a:r>
            <a:r>
              <a:rPr lang="en-US" dirty="0" smtClean="0"/>
              <a:t>dollars</a:t>
            </a:r>
          </a:p>
        </p:txBody>
      </p:sp>
    </p:spTree>
    <p:extLst>
      <p:ext uri="{BB962C8B-B14F-4D97-AF65-F5344CB8AC3E}">
        <p14:creationId xmlns:p14="http://schemas.microsoft.com/office/powerpoint/2010/main" val="747698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1000"/>
                                        <p:tgtEl>
                                          <p:spTgt spid="9">
                                            <p:txEl>
                                              <p:pRg st="4" end="4"/>
                                            </p:txEl>
                                          </p:spTgt>
                                        </p:tgtEl>
                                      </p:cBhvr>
                                    </p:animEffect>
                                    <p:anim calcmode="lin" valueType="num">
                                      <p:cBhvr>
                                        <p:cTn id="2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1000"/>
                                        <p:tgtEl>
                                          <p:spTgt spid="9">
                                            <p:txEl>
                                              <p:pRg st="5" end="5"/>
                                            </p:txEl>
                                          </p:spTgt>
                                        </p:tgtEl>
                                      </p:cBhvr>
                                    </p:animEffect>
                                    <p:anim calcmode="lin" valueType="num">
                                      <p:cBhvr>
                                        <p:cTn id="3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4062651"/>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A/Control</a:t>
            </a:r>
          </a:p>
          <a:p>
            <a:pPr lvl="2" defTabSz="914400">
              <a:lnSpc>
                <a:spcPct val="90000"/>
              </a:lnSpc>
            </a:pPr>
            <a:r>
              <a:rPr lang="en-US" sz="2800" dirty="0" smtClean="0"/>
              <a:t>B/Treatment</a:t>
            </a:r>
          </a:p>
          <a:p>
            <a:pPr lvl="1" defTabSz="914400">
              <a:lnSpc>
                <a:spcPct val="90000"/>
              </a:lnSpc>
            </a:pPr>
            <a:r>
              <a:rPr lang="en-US" dirty="0" smtClean="0"/>
              <a:t>Collect metrics of interest</a:t>
            </a:r>
          </a:p>
          <a:p>
            <a:pPr lvl="1" defTabSz="914400">
              <a:lnSpc>
                <a:spcPct val="90000"/>
              </a:lnSpc>
            </a:pPr>
            <a:r>
              <a:rPr lang="en-US" dirty="0" smtClean="0"/>
              <a:t>Analyze  </a:t>
            </a:r>
          </a:p>
          <a:p>
            <a:pPr defTabSz="914400"/>
            <a:r>
              <a:rPr lang="en-US" sz="2800" dirty="0"/>
              <a:t>Unless you are testing on one</a:t>
            </a:r>
            <a:br>
              <a:rPr lang="en-US" sz="2800" dirty="0"/>
            </a:br>
            <a:r>
              <a:rPr lang="en-US" sz="2800" dirty="0"/>
              <a:t>of largest sites in the world, use 50/50% (high stat power</a:t>
            </a:r>
            <a:r>
              <a:rPr lang="en-US" sz="2800" dirty="0" smtClean="0"/>
              <a:t>)</a:t>
            </a:r>
            <a:endParaRPr lang="en-US" sz="2800" dirty="0"/>
          </a:p>
        </p:txBody>
      </p:sp>
      <p:pic>
        <p:nvPicPr>
          <p:cNvPr id="18437" name="Rectangle 5124"/>
          <p:cNvPicPr>
            <a:picLocks noChangeAspect="1" noChangeArrowheads="1"/>
          </p:cNvPicPr>
          <p:nvPr/>
        </p:nvPicPr>
        <p:blipFill>
          <a:blip r:embed="rId3">
            <a:lum bright="10000"/>
          </a:blip>
          <a:srcRect/>
          <a:stretch>
            <a:fillRect/>
          </a:stretch>
        </p:blipFill>
        <p:spPr bwMode="auto">
          <a:xfrm>
            <a:off x="6791218" y="910389"/>
            <a:ext cx="5397606" cy="3742187"/>
          </a:xfrm>
          <a:prstGeom prst="rect">
            <a:avLst/>
          </a:prstGeom>
          <a:solidFill>
            <a:srgbClr val="FFFFCC"/>
          </a:solidFill>
          <a:ln w="9525">
            <a:noFill/>
            <a:miter lim="800000"/>
            <a:headEnd/>
            <a:tailEnd/>
          </a:ln>
        </p:spPr>
      </p:pic>
      <p:sp>
        <p:nvSpPr>
          <p:cNvPr id="7"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scientific way to prove </a:t>
            </a:r>
            <a:r>
              <a:rPr lang="en-US" sz="2800" dirty="0" smtClean="0">
                <a:solidFill>
                  <a:srgbClr val="92D050"/>
                </a:solidFill>
              </a:rPr>
              <a:t>causality</a:t>
            </a:r>
            <a:r>
              <a:rPr lang="en-US" sz="2800" dirty="0" smtClean="0"/>
              <a:t>, i.e., the changes in metrics are caused by changes introduced in the treatment(s)</a:t>
            </a:r>
          </a:p>
        </p:txBody>
      </p:sp>
    </p:spTree>
    <p:extLst>
      <p:ext uri="{BB962C8B-B14F-4D97-AF65-F5344CB8AC3E}">
        <p14:creationId xmlns:p14="http://schemas.microsoft.com/office/powerpoint/2010/main" val="3551522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1: OEC for Search</a:t>
            </a:r>
            <a:endParaRPr lang="en-US" dirty="0"/>
          </a:p>
        </p:txBody>
      </p:sp>
      <p:sp>
        <p:nvSpPr>
          <p:cNvPr id="3" name="Content Placeholder 2"/>
          <p:cNvSpPr>
            <a:spLocks noGrp="1"/>
          </p:cNvSpPr>
          <p:nvPr>
            <p:ph idx="1"/>
          </p:nvPr>
        </p:nvSpPr>
        <p:spPr>
          <a:xfrm>
            <a:off x="371943" y="1195551"/>
            <a:ext cx="11441116" cy="5835444"/>
          </a:xfrm>
        </p:spPr>
        <p:txBody>
          <a:bodyPr/>
          <a:lstStyle/>
          <a:p>
            <a:r>
              <a:rPr lang="en-US" dirty="0" smtClean="0"/>
              <a:t>An OEC is the Overall Evaluation Criterion</a:t>
            </a:r>
          </a:p>
          <a:p>
            <a:r>
              <a:rPr lang="en-US" dirty="0" smtClean="0"/>
              <a:t>It is a metric (or set of metrics) that guides the org as to whether A is better than B in an A/B test</a:t>
            </a:r>
          </a:p>
          <a:p>
            <a:r>
              <a:rPr lang="en-US" dirty="0" smtClean="0"/>
              <a:t>In prior work, we emphasized long-term focus and thinking about customer lifetime value, but operationalizing it is hard</a:t>
            </a:r>
          </a:p>
          <a:p>
            <a:r>
              <a:rPr lang="en-US" dirty="0" smtClean="0"/>
              <a:t>Search engine</a:t>
            </a:r>
            <a:r>
              <a:rPr lang="en-US" dirty="0"/>
              <a:t>s</a:t>
            </a:r>
            <a:r>
              <a:rPr lang="en-US" dirty="0" smtClean="0"/>
              <a:t> (Bing, Google) are evaluated on query share (distinct queries) and revenue as long-term goals</a:t>
            </a:r>
          </a:p>
          <a:p>
            <a:r>
              <a:rPr lang="en-US" dirty="0" smtClean="0"/>
              <a:t>Puzzle</a:t>
            </a:r>
          </a:p>
          <a:p>
            <a:pPr lvl="1"/>
            <a:r>
              <a:rPr lang="en-US" dirty="0" smtClean="0"/>
              <a:t>A ranking bug in an experiment resulted in very poor search results</a:t>
            </a:r>
          </a:p>
          <a:p>
            <a:pPr lvl="1"/>
            <a:r>
              <a:rPr lang="en-US" dirty="0" smtClean="0"/>
              <a:t>Distinct queries went up over 10%, and revenue went up over 30%</a:t>
            </a:r>
          </a:p>
          <a:p>
            <a:pPr lvl="1"/>
            <a:r>
              <a:rPr lang="en-US" dirty="0" smtClean="0"/>
              <a:t>What metrics should be in the OEC for a search engine?</a:t>
            </a:r>
          </a:p>
          <a:p>
            <a:pPr lvl="1"/>
            <a:endParaRPr lang="en-US" dirty="0"/>
          </a:p>
        </p:txBody>
      </p:sp>
    </p:spTree>
    <p:extLst>
      <p:ext uri="{BB962C8B-B14F-4D97-AF65-F5344CB8AC3E}">
        <p14:creationId xmlns:p14="http://schemas.microsoft.com/office/powerpoint/2010/main" val="33058446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1 Explained</a:t>
            </a:r>
            <a:endParaRPr lang="en-US"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575451" y="1025276"/>
                <a:ext cx="11173090" cy="563461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Degraded (algorithmic) search results cause users to search more to complete their task, and ads appear more </a:t>
                </a:r>
                <a:r>
                  <a:rPr lang="en-US" sz="2800" dirty="0" smtClean="0"/>
                  <a:t>relevant</a:t>
                </a:r>
              </a:p>
              <a:p>
                <a:r>
                  <a:rPr lang="en-US" sz="2800" dirty="0" smtClean="0"/>
                  <a:t>Analyzing queries per month, we have</a:t>
                </a:r>
                <a:br>
                  <a:rPr lang="en-US" sz="2800" dirty="0" smtClean="0"/>
                </a:br>
                <a:r>
                  <a:rPr lang="en-US" sz="2800" dirty="0" smtClean="0"/>
                  <a:t/>
                </a:r>
                <a:br>
                  <a:rPr lang="en-US" sz="2800" dirty="0" smtClean="0"/>
                </a:br>
                <a14:m>
                  <m:oMath xmlns:m="http://schemas.openxmlformats.org/officeDocument/2006/math">
                    <m:f>
                      <m:fPr>
                        <m:ctrlPr>
                          <a:rPr lang="en-US" sz="2800" i="1">
                            <a:latin typeface="Cambria Math"/>
                          </a:rPr>
                        </m:ctrlPr>
                      </m:fPr>
                      <m:num>
                        <m:r>
                          <a:rPr lang="en-US" sz="2800" i="1" smtClean="0">
                            <a:latin typeface="Cambria Math"/>
                          </a:rPr>
                          <m:t>𝑄𝑢𝑒𝑟𝑖𝑒𝑠</m:t>
                        </m:r>
                      </m:num>
                      <m:den>
                        <m:r>
                          <a:rPr lang="en-US" sz="2800" i="1">
                            <a:latin typeface="Cambria Math"/>
                          </a:rPr>
                          <m:t>𝑀𝑜𝑛𝑡h</m:t>
                        </m:r>
                      </m:den>
                    </m:f>
                    <m:r>
                      <a:rPr lang="en-US" sz="2800" i="1">
                        <a:latin typeface="Cambria Math"/>
                      </a:rPr>
                      <m:t> </m:t>
                    </m:r>
                    <m:r>
                      <a:rPr lang="en-US" sz="2800" i="1" smtClean="0">
                        <a:latin typeface="Cambria Math"/>
                      </a:rPr>
                      <m:t>=</m:t>
                    </m:r>
                    <m:f>
                      <m:fPr>
                        <m:ctrlPr>
                          <a:rPr lang="en-US" sz="2800" i="1">
                            <a:latin typeface="Cambria Math"/>
                          </a:rPr>
                        </m:ctrlPr>
                      </m:fPr>
                      <m:num>
                        <m:r>
                          <a:rPr lang="en-US" sz="2800" i="1">
                            <a:latin typeface="Cambria Math"/>
                          </a:rPr>
                          <m:t>𝑄𝑢𝑒𝑟𝑖𝑒𝑠</m:t>
                        </m:r>
                      </m:num>
                      <m:den>
                        <m:r>
                          <a:rPr lang="en-US" sz="2800" i="1">
                            <a:latin typeface="Cambria Math"/>
                          </a:rPr>
                          <m:t>𝑆𝑒𝑠𝑠𝑖𝑜𝑛</m:t>
                        </m:r>
                      </m:den>
                    </m:f>
                    <m:r>
                      <a:rPr lang="en-US" sz="2800" i="1">
                        <a:latin typeface="Cambria Math"/>
                      </a:rPr>
                      <m:t>× </m:t>
                    </m:r>
                    <m:f>
                      <m:fPr>
                        <m:ctrlPr>
                          <a:rPr lang="en-US" sz="2800" i="1">
                            <a:latin typeface="Cambria Math"/>
                          </a:rPr>
                        </m:ctrlPr>
                      </m:fPr>
                      <m:num>
                        <m:r>
                          <a:rPr lang="en-US" sz="2800" i="1">
                            <a:latin typeface="Cambria Math"/>
                          </a:rPr>
                          <m:t>𝑆𝑒𝑠𝑠𝑖𝑜𝑛𝑠</m:t>
                        </m:r>
                      </m:num>
                      <m:den>
                        <m:r>
                          <a:rPr lang="en-US" sz="2800" i="1">
                            <a:latin typeface="Cambria Math"/>
                          </a:rPr>
                          <m:t>𝑈𝑠𝑒𝑟</m:t>
                        </m:r>
                      </m:den>
                    </m:f>
                    <m:r>
                      <a:rPr lang="en-US" sz="2800" i="1">
                        <a:latin typeface="Cambria Math"/>
                      </a:rPr>
                      <m:t>×</m:t>
                    </m:r>
                    <m:f>
                      <m:fPr>
                        <m:ctrlPr>
                          <a:rPr lang="en-US" sz="2800" i="1">
                            <a:latin typeface="Cambria Math"/>
                          </a:rPr>
                        </m:ctrlPr>
                      </m:fPr>
                      <m:num>
                        <m:r>
                          <a:rPr lang="en-US" sz="2800" i="1">
                            <a:latin typeface="Cambria Math"/>
                          </a:rPr>
                          <m:t>𝑈𝑠𝑒𝑟𝑠</m:t>
                        </m:r>
                      </m:num>
                      <m:den>
                        <m:r>
                          <a:rPr lang="en-US" sz="2800" i="1">
                            <a:latin typeface="Cambria Math"/>
                          </a:rPr>
                          <m:t>𝑀𝑜𝑛𝑡h</m:t>
                        </m:r>
                      </m:den>
                    </m:f>
                  </m:oMath>
                </a14:m>
                <a:endParaRPr lang="en-US" sz="2800" dirty="0"/>
              </a:p>
              <a:p>
                <a:pPr marL="517525" lvl="1" indent="0">
                  <a:buFontTx/>
                  <a:buNone/>
                </a:pPr>
                <a:r>
                  <a:rPr lang="en-US" sz="2400" dirty="0"/>
                  <a:t/>
                </a:r>
                <a:br>
                  <a:rPr lang="en-US" sz="2400" dirty="0"/>
                </a:br>
                <a:r>
                  <a:rPr lang="en-US" sz="2400" dirty="0"/>
                  <a:t>where a session </a:t>
                </a:r>
                <a:r>
                  <a:rPr lang="en-US" sz="2400" dirty="0" smtClean="0"/>
                  <a:t>begins with a query and ends with 30-minutes of inactivity.  (Ideally, we would look at tasks, not sessions).</a:t>
                </a:r>
              </a:p>
              <a:p>
                <a:r>
                  <a:rPr lang="en-US" sz="2800" dirty="0" smtClean="0"/>
                  <a:t>Key observation: we want users to find answers and complete tasks quickly, so queries/session should be smaller</a:t>
                </a:r>
              </a:p>
              <a:p>
                <a:r>
                  <a:rPr lang="en-US" sz="2800" dirty="0" smtClean="0"/>
                  <a:t>In a controlled experiment, the variants get (approximately) the same number of users by design, so the last term is about equal</a:t>
                </a:r>
              </a:p>
              <a:p>
                <a:r>
                  <a:rPr lang="en-US" sz="2800" dirty="0" smtClean="0"/>
                  <a:t>The OEC should therefore include the middle term: sessions/user</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575451" y="1025276"/>
                <a:ext cx="11173090" cy="5634619"/>
              </a:xfrm>
              <a:prstGeom prst="rect">
                <a:avLst/>
              </a:prstGeom>
              <a:blipFill rotWithShape="1">
                <a:blip r:embed="rId4"/>
                <a:stretch>
                  <a:fillRect t="-2703" r="-2291" b="-2811"/>
                </a:stretch>
              </a:blipFill>
            </p:spPr>
            <p:txBody>
              <a:bodyPr/>
              <a:lstStyle/>
              <a:p>
                <a:r>
                  <a:rPr lang="en-US">
                    <a:noFill/>
                  </a:rPr>
                  <a:t> </a:t>
                </a:r>
              </a:p>
            </p:txBody>
          </p:sp>
        </mc:Fallback>
      </mc:AlternateContent>
      <p:sp>
        <p:nvSpPr>
          <p:cNvPr id="6" name="Oval 5"/>
          <p:cNvSpPr/>
          <p:nvPr/>
        </p:nvSpPr>
        <p:spPr bwMode="auto">
          <a:xfrm>
            <a:off x="6215591" y="2285994"/>
            <a:ext cx="1573334" cy="1550947"/>
          </a:xfrm>
          <a:prstGeom prst="ellipse">
            <a:avLst/>
          </a:prstGeom>
          <a:solidFill>
            <a:srgbClr val="92D050">
              <a:alpha val="65000"/>
            </a:srgbClr>
          </a:soli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79546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a:t>
            </a:r>
            <a:endParaRPr lang="en-US" dirty="0"/>
          </a:p>
        </p:txBody>
      </p:sp>
      <p:sp>
        <p:nvSpPr>
          <p:cNvPr id="3" name="Content Placeholder 2"/>
          <p:cNvSpPr>
            <a:spLocks noGrp="1"/>
          </p:cNvSpPr>
          <p:nvPr>
            <p:ph idx="1"/>
          </p:nvPr>
        </p:nvSpPr>
        <p:spPr>
          <a:xfrm>
            <a:off x="507868" y="1412875"/>
            <a:ext cx="11173090" cy="4924425"/>
          </a:xfrm>
        </p:spPr>
        <p:txBody>
          <a:bodyPr/>
          <a:lstStyle/>
          <a:p>
            <a:r>
              <a:rPr lang="en-US" dirty="0"/>
              <a:t>A piece of code was added, such that when a user clicked on a search result, additional JavaScript was </a:t>
            </a:r>
            <a:r>
              <a:rPr lang="en-US" dirty="0" smtClean="0"/>
              <a:t>executed</a:t>
            </a:r>
            <a:r>
              <a:rPr lang="en-US" dirty="0"/>
              <a:t/>
            </a:r>
            <a:br>
              <a:rPr lang="en-US" dirty="0"/>
            </a:br>
            <a:r>
              <a:rPr lang="en-US" dirty="0" smtClean="0"/>
              <a:t>(a </a:t>
            </a:r>
            <a:r>
              <a:rPr lang="en-US" dirty="0"/>
              <a:t>session-cookie was updated with the </a:t>
            </a:r>
            <a:r>
              <a:rPr lang="en-US" dirty="0" smtClean="0"/>
              <a:t>destination)</a:t>
            </a:r>
            <a:br>
              <a:rPr lang="en-US" dirty="0" smtClean="0"/>
            </a:br>
            <a:r>
              <a:rPr lang="en-US" dirty="0" smtClean="0"/>
              <a:t>before navigating to the destination page</a:t>
            </a:r>
            <a:endParaRPr lang="en-US" dirty="0"/>
          </a:p>
          <a:p>
            <a:r>
              <a:rPr lang="en-US" dirty="0"/>
              <a:t>This slowed down the user experience slightly, </a:t>
            </a:r>
            <a:r>
              <a:rPr lang="en-US" dirty="0" smtClean="0"/>
              <a:t>so we expected a slightly negative experiment.</a:t>
            </a:r>
          </a:p>
          <a:p>
            <a:r>
              <a:rPr lang="en-US" dirty="0" smtClean="0"/>
              <a:t>Results showed </a:t>
            </a:r>
            <a:r>
              <a:rPr lang="en-US" dirty="0"/>
              <a:t>that users were clicking more</a:t>
            </a:r>
            <a:r>
              <a:rPr lang="en-US" dirty="0" smtClean="0"/>
              <a:t>!</a:t>
            </a:r>
          </a:p>
          <a:p>
            <a:endParaRPr lang="en-US" dirty="0"/>
          </a:p>
          <a:p>
            <a:endParaRPr lang="en-US" dirty="0" smtClean="0"/>
          </a:p>
          <a:p>
            <a:pPr marL="0" indent="0">
              <a:buNone/>
            </a:pPr>
            <a:r>
              <a:rPr lang="en-US" dirty="0" smtClean="0"/>
              <a:t>Why? </a:t>
            </a:r>
            <a:endParaRPr lang="en-US" dirty="0"/>
          </a:p>
        </p:txBody>
      </p:sp>
    </p:spTree>
    <p:extLst>
      <p:ext uri="{BB962C8B-B14F-4D97-AF65-F5344CB8AC3E}">
        <p14:creationId xmlns:p14="http://schemas.microsoft.com/office/powerpoint/2010/main" val="5925802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 - Background</a:t>
            </a:r>
            <a:endParaRPr lang="en-US" dirty="0"/>
          </a:p>
        </p:txBody>
      </p:sp>
      <p:sp>
        <p:nvSpPr>
          <p:cNvPr id="3" name="Content Placeholder 2"/>
          <p:cNvSpPr>
            <a:spLocks noGrp="1"/>
          </p:cNvSpPr>
          <p:nvPr>
            <p:ph idx="1"/>
          </p:nvPr>
        </p:nvSpPr>
        <p:spPr>
          <a:xfrm>
            <a:off x="507868" y="1412875"/>
            <a:ext cx="11173090" cy="5730800"/>
          </a:xfrm>
        </p:spPr>
        <p:txBody>
          <a:bodyPr/>
          <a:lstStyle/>
          <a:p>
            <a:r>
              <a:rPr lang="en-US" dirty="0"/>
              <a:t>U</a:t>
            </a:r>
            <a:r>
              <a:rPr lang="en-US" dirty="0" smtClean="0"/>
              <a:t>ser clicks (and form submits) are instrumented and form the basis for many metrics</a:t>
            </a:r>
          </a:p>
          <a:p>
            <a:r>
              <a:rPr lang="en-US" dirty="0" smtClean="0"/>
              <a:t>Instrumentation is typically done by having the web browser request a </a:t>
            </a:r>
            <a:r>
              <a:rPr lang="en-US" b="1" dirty="0" smtClean="0"/>
              <a:t>web beacon</a:t>
            </a:r>
            <a:r>
              <a:rPr lang="en-US" dirty="0" smtClean="0"/>
              <a:t> (1x1 pixel image)</a:t>
            </a:r>
          </a:p>
          <a:p>
            <a:r>
              <a:rPr lang="en-US" dirty="0" smtClean="0"/>
              <a:t>Classical tradeoff here</a:t>
            </a:r>
          </a:p>
          <a:p>
            <a:pPr lvl="1"/>
            <a:r>
              <a:rPr lang="en-US" dirty="0" smtClean="0"/>
              <a:t>Waiting for the beacon to return slows the action (typically navigating away)</a:t>
            </a:r>
          </a:p>
          <a:p>
            <a:pPr lvl="1"/>
            <a:r>
              <a:rPr lang="en-US" dirty="0" smtClean="0"/>
              <a:t>Making the call asynchronous is known to cause click-loss,  as the browsers can kill the request (classical browser optimization because the result can’t possibly matter for the new page)</a:t>
            </a:r>
          </a:p>
          <a:p>
            <a:r>
              <a:rPr lang="en-US" dirty="0" smtClean="0"/>
              <a:t>Small delays, on-mouse-down, or redirect are used</a:t>
            </a:r>
          </a:p>
          <a:p>
            <a:endParaRPr lang="en-US" dirty="0"/>
          </a:p>
        </p:txBody>
      </p:sp>
    </p:spTree>
    <p:extLst>
      <p:ext uri="{BB962C8B-B14F-4D97-AF65-F5344CB8AC3E}">
        <p14:creationId xmlns:p14="http://schemas.microsoft.com/office/powerpoint/2010/main" val="34804822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2: Click Tracking Explained</a:t>
            </a:r>
            <a:endParaRPr lang="en-US" dirty="0"/>
          </a:p>
        </p:txBody>
      </p:sp>
      <p:sp>
        <p:nvSpPr>
          <p:cNvPr id="3" name="Content Placeholder 2"/>
          <p:cNvSpPr>
            <a:spLocks noGrp="1"/>
          </p:cNvSpPr>
          <p:nvPr>
            <p:ph idx="1"/>
          </p:nvPr>
        </p:nvSpPr>
        <p:spPr>
          <a:xfrm>
            <a:off x="446084" y="1079242"/>
            <a:ext cx="11173090" cy="5607689"/>
          </a:xfrm>
        </p:spPr>
        <p:txBody>
          <a:bodyPr/>
          <a:lstStyle/>
          <a:p>
            <a:r>
              <a:rPr lang="en-US" dirty="0" smtClean="0"/>
              <a:t>Click-loss varies dramatically by browser</a:t>
            </a:r>
          </a:p>
          <a:p>
            <a:r>
              <a:rPr lang="en-US" dirty="0" smtClean="0"/>
              <a:t>Chrome, Firefox, Safari are aggressive at terminating such </a:t>
            </a:r>
            <a:r>
              <a:rPr lang="en-US" dirty="0" err="1" smtClean="0"/>
              <a:t>reqeuests</a:t>
            </a:r>
            <a:r>
              <a:rPr lang="en-US" dirty="0" smtClean="0"/>
              <a:t>.  Safari’s click loss &gt; 50%.</a:t>
            </a:r>
          </a:p>
          <a:p>
            <a:r>
              <a:rPr lang="en-US" dirty="0" smtClean="0"/>
              <a:t>IE respects image requests for backward compatibility reasons</a:t>
            </a:r>
          </a:p>
          <a:p>
            <a:r>
              <a:rPr lang="en-US" dirty="0" smtClean="0"/>
              <a:t>White paper available on this issue </a:t>
            </a:r>
            <a:r>
              <a:rPr lang="en-US" dirty="0" smtClean="0">
                <a:hlinkClick r:id="rId2"/>
              </a:rPr>
              <a:t>here</a:t>
            </a:r>
            <a:endParaRPr lang="en-US" dirty="0" smtClean="0"/>
          </a:p>
          <a:p>
            <a:r>
              <a:rPr lang="en-US" dirty="0" smtClean="0"/>
              <a:t>Other cases where this impacts experiments</a:t>
            </a:r>
          </a:p>
          <a:p>
            <a:pPr lvl="1"/>
            <a:r>
              <a:rPr lang="en-US" dirty="0" smtClean="0"/>
              <a:t>Opening link in new tab/window will overestimate the click delta</a:t>
            </a:r>
            <a:br>
              <a:rPr lang="en-US" dirty="0" smtClean="0"/>
            </a:br>
            <a:r>
              <a:rPr lang="en-US" dirty="0" smtClean="0"/>
              <a:t>Because the main window remains open, browsers can’t optimize and kill the beacon request, so there is less click-loss</a:t>
            </a:r>
          </a:p>
          <a:p>
            <a:pPr lvl="1"/>
            <a:r>
              <a:rPr lang="en-US" dirty="0" smtClean="0"/>
              <a:t>Using HTML5 to update components of the page instead of refreshing the whole page has the overestimation problem</a:t>
            </a:r>
            <a:endParaRPr lang="en-US" dirty="0"/>
          </a:p>
        </p:txBody>
      </p:sp>
    </p:spTree>
    <p:extLst>
      <p:ext uri="{BB962C8B-B14F-4D97-AF65-F5344CB8AC3E}">
        <p14:creationId xmlns:p14="http://schemas.microsoft.com/office/powerpoint/2010/main" val="41604039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0" ma:contentTypeDescription="Create a new document." ma:contentTypeScope="" ma:versionID="ffcaba8568937de2414e1f8dba049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C9837C-2A97-45D5-B5BE-697D41633951}"/>
</file>

<file path=customXml/itemProps2.xml><?xml version="1.0" encoding="utf-8"?>
<ds:datastoreItem xmlns:ds="http://schemas.openxmlformats.org/officeDocument/2006/customXml" ds:itemID="{5DAB73AB-CC65-4A2C-9893-8E0E4DAD9FC4}"/>
</file>

<file path=customXml/itemProps3.xml><?xml version="1.0" encoding="utf-8"?>
<ds:datastoreItem xmlns:ds="http://schemas.openxmlformats.org/officeDocument/2006/customXml" ds:itemID="{5C6FDE1A-8A44-48CE-AA26-7396731B1801}"/>
</file>

<file path=docProps/app.xml><?xml version="1.0" encoding="utf-8"?>
<Properties xmlns="http://schemas.openxmlformats.org/officeDocument/2006/extended-properties" xmlns:vt="http://schemas.openxmlformats.org/officeDocument/2006/docPropsVTypes">
  <Template>Blue Segoe 16-9 template-template_August-15-2007</Template>
  <TotalTime>2015</TotalTime>
  <Words>990</Words>
  <Application>Microsoft Office PowerPoint</Application>
  <PresentationFormat>Custom</PresentationFormat>
  <Paragraphs>135</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Blue Segoe 16-9 template-template_August-15-2007</vt:lpstr>
      <vt:lpstr>Trustworthy Online Controlled Experiments:  Five Puzzling Outcomes Explained  </vt:lpstr>
      <vt:lpstr>MSN Real Estate</vt:lpstr>
      <vt:lpstr>MSN Real Estate</vt:lpstr>
      <vt:lpstr>Controlled Experiments in One Slide</vt:lpstr>
      <vt:lpstr>Puzzle 1: OEC for Search</vt:lpstr>
      <vt:lpstr>Puzzle 1 Explained</vt:lpstr>
      <vt:lpstr>Puzzle 2: Click Tracking</vt:lpstr>
      <vt:lpstr>Puzzle 2: Click Tracking - Background</vt:lpstr>
      <vt:lpstr>Puzzle 2: Click Tracking Explained</vt:lpstr>
      <vt:lpstr>Background: Primacy and Novelty Effects</vt:lpstr>
      <vt:lpstr>Puzzle 3: Effects Trend</vt:lpstr>
      <vt:lpstr>Puzzle 3: Effects Trend</vt:lpstr>
      <vt:lpstr>Puzzle 3: Effects Trend</vt:lpstr>
      <vt:lpstr>Puzzle 4: Statistical Power</vt:lpstr>
      <vt:lpstr>Puzzle 4: Statistical Power</vt:lpstr>
      <vt:lpstr>Puzzle 5: Carryover Effects</vt:lpstr>
      <vt:lpstr>Summary</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Puzzling Outcomes Relevance Reading Group</dc:title>
  <dc:subject>&lt;Event Name Here&gt;</dc:subject>
  <dc:creator>ronnyk@cs.stanford.edu</dc:creator>
  <dc:description>Template:_x000d_
Formatting:_x000d_
Event Date:_x000d_
Event Location:_x000d_
Audience:</dc:description>
  <cp:lastModifiedBy>Ronny Kohavi</cp:lastModifiedBy>
  <cp:revision>112</cp:revision>
  <dcterms:created xsi:type="dcterms:W3CDTF">2009-03-17T20:12:18Z</dcterms:created>
  <dcterms:modified xsi:type="dcterms:W3CDTF">2012-08-09T05:38:52Z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y fmtid="{D5CDD505-2E9C-101B-9397-08002B2CF9AE}" pid="3" name="Enterprise Keywords">
    <vt:lpwstr/>
  </property>
</Properties>
</file>